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2" r:id="rId10"/>
    <p:sldId id="264" r:id="rId11"/>
    <p:sldId id="265" r:id="rId12"/>
    <p:sldId id="266" r:id="rId13"/>
    <p:sldId id="267" r:id="rId14"/>
    <p:sldId id="268" r:id="rId15"/>
    <p:sldId id="269" r:id="rId16"/>
    <p:sldId id="270" r:id="rId17"/>
    <p:sldId id="272" r:id="rId18"/>
    <p:sldId id="273" r:id="rId19"/>
    <p:sldId id="25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B349"/>
    <a:srgbClr val="F36F23"/>
    <a:srgbClr val="213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196A72-E734-443C-A5F9-806B55AF0457}" v="10" dt="2025-03-24T20:47:56.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ugen Perianu" userId="4d3fff4d2f8d5df9" providerId="LiveId" clId="{36196A72-E734-443C-A5F9-806B55AF0457}"/>
    <pc:docChg chg="undo custSel addSld delSld modSld">
      <pc:chgData name="Eugen Perianu" userId="4d3fff4d2f8d5df9" providerId="LiveId" clId="{36196A72-E734-443C-A5F9-806B55AF0457}" dt="2025-03-24T20:53:33.371" v="1816" actId="20577"/>
      <pc:docMkLst>
        <pc:docMk/>
      </pc:docMkLst>
      <pc:sldChg chg="addSp delSp modSp mod">
        <pc:chgData name="Eugen Perianu" userId="4d3fff4d2f8d5df9" providerId="LiveId" clId="{36196A72-E734-443C-A5F9-806B55AF0457}" dt="2025-03-24T20:48:11.837" v="1813" actId="1076"/>
        <pc:sldMkLst>
          <pc:docMk/>
          <pc:sldMk cId="3194141190" sldId="256"/>
        </pc:sldMkLst>
        <pc:spChg chg="mod">
          <ac:chgData name="Eugen Perianu" userId="4d3fff4d2f8d5df9" providerId="LiveId" clId="{36196A72-E734-443C-A5F9-806B55AF0457}" dt="2025-03-24T20:47:32.471" v="1809" actId="20577"/>
          <ac:spMkLst>
            <pc:docMk/>
            <pc:sldMk cId="3194141190" sldId="256"/>
            <ac:spMk id="3" creationId="{29BD9188-487A-F650-5E7C-71E640B1F59D}"/>
          </ac:spMkLst>
        </pc:spChg>
        <pc:picChg chg="del">
          <ac:chgData name="Eugen Perianu" userId="4d3fff4d2f8d5df9" providerId="LiveId" clId="{36196A72-E734-443C-A5F9-806B55AF0457}" dt="2025-03-24T20:47:35.645" v="1810" actId="478"/>
          <ac:picMkLst>
            <pc:docMk/>
            <pc:sldMk cId="3194141190" sldId="256"/>
            <ac:picMk id="14" creationId="{2BA2A76C-9F6A-0FE3-A9C0-F90FF69A9594}"/>
          </ac:picMkLst>
        </pc:picChg>
        <pc:picChg chg="add mod">
          <ac:chgData name="Eugen Perianu" userId="4d3fff4d2f8d5df9" providerId="LiveId" clId="{36196A72-E734-443C-A5F9-806B55AF0457}" dt="2025-03-24T20:48:11.837" v="1813" actId="1076"/>
          <ac:picMkLst>
            <pc:docMk/>
            <pc:sldMk cId="3194141190" sldId="256"/>
            <ac:picMk id="15" creationId="{B44E5D3D-B05B-444F-AD58-49F23AA83759}"/>
          </ac:picMkLst>
        </pc:picChg>
      </pc:sldChg>
      <pc:sldChg chg="del">
        <pc:chgData name="Eugen Perianu" userId="4d3fff4d2f8d5df9" providerId="LiveId" clId="{36196A72-E734-443C-A5F9-806B55AF0457}" dt="2025-03-24T20:48:21.939" v="1814" actId="47"/>
        <pc:sldMkLst>
          <pc:docMk/>
          <pc:sldMk cId="985684572" sldId="257"/>
        </pc:sldMkLst>
      </pc:sldChg>
      <pc:sldChg chg="modSp mod">
        <pc:chgData name="Eugen Perianu" userId="4d3fff4d2f8d5df9" providerId="LiveId" clId="{36196A72-E734-443C-A5F9-806B55AF0457}" dt="2025-03-24T18:36:13.830" v="10" actId="1076"/>
        <pc:sldMkLst>
          <pc:docMk/>
          <pc:sldMk cId="3465536661" sldId="259"/>
        </pc:sldMkLst>
        <pc:spChg chg="mod">
          <ac:chgData name="Eugen Perianu" userId="4d3fff4d2f8d5df9" providerId="LiveId" clId="{36196A72-E734-443C-A5F9-806B55AF0457}" dt="2025-03-24T18:35:47.949" v="7" actId="6549"/>
          <ac:spMkLst>
            <pc:docMk/>
            <pc:sldMk cId="3465536661" sldId="259"/>
            <ac:spMk id="7" creationId="{7AEE125F-A75C-FC2F-23C1-5987D3A58CC1}"/>
          </ac:spMkLst>
        </pc:spChg>
        <pc:spChg chg="mod">
          <ac:chgData name="Eugen Perianu" userId="4d3fff4d2f8d5df9" providerId="LiveId" clId="{36196A72-E734-443C-A5F9-806B55AF0457}" dt="2025-03-24T18:36:13.830" v="10" actId="1076"/>
          <ac:spMkLst>
            <pc:docMk/>
            <pc:sldMk cId="3465536661" sldId="259"/>
            <ac:spMk id="13" creationId="{B702907B-E9B5-7973-1955-D94AD18DC220}"/>
          </ac:spMkLst>
        </pc:spChg>
        <pc:spChg chg="mod">
          <ac:chgData name="Eugen Perianu" userId="4d3fff4d2f8d5df9" providerId="LiveId" clId="{36196A72-E734-443C-A5F9-806B55AF0457}" dt="2025-03-24T18:36:08.120" v="9" actId="1076"/>
          <ac:spMkLst>
            <pc:docMk/>
            <pc:sldMk cId="3465536661" sldId="259"/>
            <ac:spMk id="14" creationId="{29C4347C-7906-3155-44DE-A9607508AC02}"/>
          </ac:spMkLst>
        </pc:spChg>
      </pc:sldChg>
      <pc:sldChg chg="modSp mod">
        <pc:chgData name="Eugen Perianu" userId="4d3fff4d2f8d5df9" providerId="LiveId" clId="{36196A72-E734-443C-A5F9-806B55AF0457}" dt="2025-03-24T18:38:42.461" v="12" actId="1076"/>
        <pc:sldMkLst>
          <pc:docMk/>
          <pc:sldMk cId="2460931098" sldId="260"/>
        </pc:sldMkLst>
        <pc:picChg chg="mod">
          <ac:chgData name="Eugen Perianu" userId="4d3fff4d2f8d5df9" providerId="LiveId" clId="{36196A72-E734-443C-A5F9-806B55AF0457}" dt="2025-03-24T18:38:42.461" v="12" actId="1076"/>
          <ac:picMkLst>
            <pc:docMk/>
            <pc:sldMk cId="2460931098" sldId="260"/>
            <ac:picMk id="8" creationId="{52B189AC-A24B-3E58-108E-C734EBB94D34}"/>
          </ac:picMkLst>
        </pc:picChg>
      </pc:sldChg>
      <pc:sldChg chg="modSp mod">
        <pc:chgData name="Eugen Perianu" userId="4d3fff4d2f8d5df9" providerId="LiveId" clId="{36196A72-E734-443C-A5F9-806B55AF0457}" dt="2025-03-24T18:39:20.804" v="41" actId="20577"/>
        <pc:sldMkLst>
          <pc:docMk/>
          <pc:sldMk cId="3555203024" sldId="261"/>
        </pc:sldMkLst>
        <pc:spChg chg="mod">
          <ac:chgData name="Eugen Perianu" userId="4d3fff4d2f8d5df9" providerId="LiveId" clId="{36196A72-E734-443C-A5F9-806B55AF0457}" dt="2025-03-24T18:39:20.804" v="41" actId="20577"/>
          <ac:spMkLst>
            <pc:docMk/>
            <pc:sldMk cId="3555203024" sldId="261"/>
            <ac:spMk id="21" creationId="{4FDA6DDE-CFEE-9ABE-C793-C1719895D6B1}"/>
          </ac:spMkLst>
        </pc:spChg>
      </pc:sldChg>
      <pc:sldChg chg="addSp delSp modSp mod">
        <pc:chgData name="Eugen Perianu" userId="4d3fff4d2f8d5df9" providerId="LiveId" clId="{36196A72-E734-443C-A5F9-806B55AF0457}" dt="2025-03-24T19:14:07.238" v="416" actId="1076"/>
        <pc:sldMkLst>
          <pc:docMk/>
          <pc:sldMk cId="2155559992" sldId="262"/>
        </pc:sldMkLst>
        <pc:spChg chg="add mod">
          <ac:chgData name="Eugen Perianu" userId="4d3fff4d2f8d5df9" providerId="LiveId" clId="{36196A72-E734-443C-A5F9-806B55AF0457}" dt="2025-03-24T19:11:00.661" v="400" actId="20577"/>
          <ac:spMkLst>
            <pc:docMk/>
            <pc:sldMk cId="2155559992" sldId="262"/>
            <ac:spMk id="13" creationId="{2AB2FA10-8D64-4A27-88D7-4D49435DE37F}"/>
          </ac:spMkLst>
        </pc:spChg>
        <pc:spChg chg="mod">
          <ac:chgData name="Eugen Perianu" userId="4d3fff4d2f8d5df9" providerId="LiveId" clId="{36196A72-E734-443C-A5F9-806B55AF0457}" dt="2025-03-24T19:11:36.194" v="406" actId="1076"/>
          <ac:spMkLst>
            <pc:docMk/>
            <pc:sldMk cId="2155559992" sldId="262"/>
            <ac:spMk id="14" creationId="{08C21CD7-CF68-0032-5CD8-E41D973C9899}"/>
          </ac:spMkLst>
        </pc:spChg>
        <pc:spChg chg="add del mod">
          <ac:chgData name="Eugen Perianu" userId="4d3fff4d2f8d5df9" providerId="LiveId" clId="{36196A72-E734-443C-A5F9-806B55AF0457}" dt="2025-03-24T19:03:16.333" v="337" actId="478"/>
          <ac:spMkLst>
            <pc:docMk/>
            <pc:sldMk cId="2155559992" sldId="262"/>
            <ac:spMk id="15" creationId="{6735D09E-CF5F-4422-A57E-1B2DCAE6EA36}"/>
          </ac:spMkLst>
        </pc:spChg>
        <pc:spChg chg="add mod">
          <ac:chgData name="Eugen Perianu" userId="4d3fff4d2f8d5df9" providerId="LiveId" clId="{36196A72-E734-443C-A5F9-806B55AF0457}" dt="2025-03-24T19:07:03.428" v="365" actId="14100"/>
          <ac:spMkLst>
            <pc:docMk/>
            <pc:sldMk cId="2155559992" sldId="262"/>
            <ac:spMk id="16" creationId="{F168425E-5BEB-4368-908E-3B5E25866CC1}"/>
          </ac:spMkLst>
        </pc:spChg>
        <pc:spChg chg="add mod">
          <ac:chgData name="Eugen Perianu" userId="4d3fff4d2f8d5df9" providerId="LiveId" clId="{36196A72-E734-443C-A5F9-806B55AF0457}" dt="2025-03-24T19:14:07.238" v="416" actId="1076"/>
          <ac:spMkLst>
            <pc:docMk/>
            <pc:sldMk cId="2155559992" sldId="262"/>
            <ac:spMk id="17" creationId="{5286FEE6-2174-4B36-92E4-70E1B3B7B144}"/>
          </ac:spMkLst>
        </pc:spChg>
        <pc:spChg chg="add mod">
          <ac:chgData name="Eugen Perianu" userId="4d3fff4d2f8d5df9" providerId="LiveId" clId="{36196A72-E734-443C-A5F9-806B55AF0457}" dt="2025-03-24T19:14:02.253" v="415" actId="1076"/>
          <ac:spMkLst>
            <pc:docMk/>
            <pc:sldMk cId="2155559992" sldId="262"/>
            <ac:spMk id="18" creationId="{E2BCEF0B-87F6-46F2-AF99-303FE1F8AA48}"/>
          </ac:spMkLst>
        </pc:spChg>
        <pc:spChg chg="mod">
          <ac:chgData name="Eugen Perianu" userId="4d3fff4d2f8d5df9" providerId="LiveId" clId="{36196A72-E734-443C-A5F9-806B55AF0457}" dt="2025-03-24T19:10:08.284" v="393" actId="20577"/>
          <ac:spMkLst>
            <pc:docMk/>
            <pc:sldMk cId="2155559992" sldId="262"/>
            <ac:spMk id="24" creationId="{D9A38F01-8005-1F33-82AF-018C645EF909}"/>
          </ac:spMkLst>
        </pc:spChg>
        <pc:spChg chg="mod">
          <ac:chgData name="Eugen Perianu" userId="4d3fff4d2f8d5df9" providerId="LiveId" clId="{36196A72-E734-443C-A5F9-806B55AF0457}" dt="2025-03-24T19:10:57.525" v="399" actId="20577"/>
          <ac:spMkLst>
            <pc:docMk/>
            <pc:sldMk cId="2155559992" sldId="262"/>
            <ac:spMk id="25" creationId="{89495ED6-1A0D-C98B-AD59-D4B603F5A2DD}"/>
          </ac:spMkLst>
        </pc:spChg>
        <pc:spChg chg="mod">
          <ac:chgData name="Eugen Perianu" userId="4d3fff4d2f8d5df9" providerId="LiveId" clId="{36196A72-E734-443C-A5F9-806B55AF0457}" dt="2025-03-24T19:11:03.957" v="401" actId="20577"/>
          <ac:spMkLst>
            <pc:docMk/>
            <pc:sldMk cId="2155559992" sldId="262"/>
            <ac:spMk id="26" creationId="{F71B2B69-F784-DCFF-5C21-E0139C3D3C98}"/>
          </ac:spMkLst>
        </pc:spChg>
      </pc:sldChg>
      <pc:sldChg chg="modSp mod">
        <pc:chgData name="Eugen Perianu" userId="4d3fff4d2f8d5df9" providerId="LiveId" clId="{36196A72-E734-443C-A5F9-806B55AF0457}" dt="2025-03-24T20:53:33.371" v="1816" actId="20577"/>
        <pc:sldMkLst>
          <pc:docMk/>
          <pc:sldMk cId="2265931370" sldId="263"/>
        </pc:sldMkLst>
        <pc:spChg chg="mod">
          <ac:chgData name="Eugen Perianu" userId="4d3fff4d2f8d5df9" providerId="LiveId" clId="{36196A72-E734-443C-A5F9-806B55AF0457}" dt="2025-03-24T18:50:40.215" v="310" actId="20577"/>
          <ac:spMkLst>
            <pc:docMk/>
            <pc:sldMk cId="2265931370" sldId="263"/>
            <ac:spMk id="10" creationId="{05ED38F0-DC70-88EE-5189-77457DB3D419}"/>
          </ac:spMkLst>
        </pc:spChg>
        <pc:spChg chg="mod">
          <ac:chgData name="Eugen Perianu" userId="4d3fff4d2f8d5df9" providerId="LiveId" clId="{36196A72-E734-443C-A5F9-806B55AF0457}" dt="2025-03-24T20:53:33.371" v="1816" actId="20577"/>
          <ac:spMkLst>
            <pc:docMk/>
            <pc:sldMk cId="2265931370" sldId="263"/>
            <ac:spMk id="19" creationId="{5DFBBACB-BC9A-46CA-5AA2-B30F75A686FF}"/>
          </ac:spMkLst>
        </pc:spChg>
      </pc:sldChg>
      <pc:sldChg chg="addSp modSp mod">
        <pc:chgData name="Eugen Perianu" userId="4d3fff4d2f8d5df9" providerId="LiveId" clId="{36196A72-E734-443C-A5F9-806B55AF0457}" dt="2025-03-24T19:21:04.242" v="462" actId="123"/>
        <pc:sldMkLst>
          <pc:docMk/>
          <pc:sldMk cId="2860380189" sldId="264"/>
        </pc:sldMkLst>
        <pc:spChg chg="add mod">
          <ac:chgData name="Eugen Perianu" userId="4d3fff4d2f8d5df9" providerId="LiveId" clId="{36196A72-E734-443C-A5F9-806B55AF0457}" dt="2025-03-24T19:21:04.242" v="462" actId="123"/>
          <ac:spMkLst>
            <pc:docMk/>
            <pc:sldMk cId="2860380189" sldId="264"/>
            <ac:spMk id="10" creationId="{5E98D6B6-AB99-4FBF-93C1-07540179D04A}"/>
          </ac:spMkLst>
        </pc:spChg>
        <pc:spChg chg="mod">
          <ac:chgData name="Eugen Perianu" userId="4d3fff4d2f8d5df9" providerId="LiveId" clId="{36196A72-E734-443C-A5F9-806B55AF0457}" dt="2025-03-24T19:15:04.249" v="417" actId="14100"/>
          <ac:spMkLst>
            <pc:docMk/>
            <pc:sldMk cId="2860380189" sldId="264"/>
            <ac:spMk id="14" creationId="{4CBAC05C-0DD2-D196-7E60-2E3EAC8E71B0}"/>
          </ac:spMkLst>
        </pc:spChg>
      </pc:sldChg>
      <pc:sldChg chg="addSp modSp mod">
        <pc:chgData name="Eugen Perianu" userId="4d3fff4d2f8d5df9" providerId="LiveId" clId="{36196A72-E734-443C-A5F9-806B55AF0457}" dt="2025-03-24T19:21:17.777" v="464" actId="20577"/>
        <pc:sldMkLst>
          <pc:docMk/>
          <pc:sldMk cId="4177333182" sldId="265"/>
        </pc:sldMkLst>
        <pc:spChg chg="add mod">
          <ac:chgData name="Eugen Perianu" userId="4d3fff4d2f8d5df9" providerId="LiveId" clId="{36196A72-E734-443C-A5F9-806B55AF0457}" dt="2025-03-24T19:21:17.777" v="464" actId="20577"/>
          <ac:spMkLst>
            <pc:docMk/>
            <pc:sldMk cId="4177333182" sldId="265"/>
            <ac:spMk id="10" creationId="{15919EDE-96B8-4AE7-8D19-B5A33BC08E23}"/>
          </ac:spMkLst>
        </pc:spChg>
        <pc:spChg chg="mod">
          <ac:chgData name="Eugen Perianu" userId="4d3fff4d2f8d5df9" providerId="LiveId" clId="{36196A72-E734-443C-A5F9-806B55AF0457}" dt="2025-03-24T19:18:38.694" v="433" actId="14100"/>
          <ac:spMkLst>
            <pc:docMk/>
            <pc:sldMk cId="4177333182" sldId="265"/>
            <ac:spMk id="14" creationId="{A99EFBD3-BF72-4514-6589-51614A946C6B}"/>
          </ac:spMkLst>
        </pc:spChg>
      </pc:sldChg>
      <pc:sldChg chg="addSp modSp mod">
        <pc:chgData name="Eugen Perianu" userId="4d3fff4d2f8d5df9" providerId="LiveId" clId="{36196A72-E734-443C-A5F9-806B55AF0457}" dt="2025-03-24T19:27:15.985" v="603" actId="20577"/>
        <pc:sldMkLst>
          <pc:docMk/>
          <pc:sldMk cId="1701719938" sldId="266"/>
        </pc:sldMkLst>
        <pc:spChg chg="add mod">
          <ac:chgData name="Eugen Perianu" userId="4d3fff4d2f8d5df9" providerId="LiveId" clId="{36196A72-E734-443C-A5F9-806B55AF0457}" dt="2025-03-24T19:27:15.985" v="603" actId="20577"/>
          <ac:spMkLst>
            <pc:docMk/>
            <pc:sldMk cId="1701719938" sldId="266"/>
            <ac:spMk id="10" creationId="{C503FBE4-EB99-4C0F-9859-B623CF6701F4}"/>
          </ac:spMkLst>
        </pc:spChg>
        <pc:spChg chg="mod">
          <ac:chgData name="Eugen Perianu" userId="4d3fff4d2f8d5df9" providerId="LiveId" clId="{36196A72-E734-443C-A5F9-806B55AF0457}" dt="2025-03-24T19:22:24.489" v="466" actId="14100"/>
          <ac:spMkLst>
            <pc:docMk/>
            <pc:sldMk cId="1701719938" sldId="266"/>
            <ac:spMk id="14" creationId="{59FE54E7-462D-2809-7A51-6C5AC4D0DD7B}"/>
          </ac:spMkLst>
        </pc:spChg>
      </pc:sldChg>
      <pc:sldChg chg="addSp modSp mod">
        <pc:chgData name="Eugen Perianu" userId="4d3fff4d2f8d5df9" providerId="LiveId" clId="{36196A72-E734-443C-A5F9-806B55AF0457}" dt="2025-03-24T20:18:24.798" v="1023" actId="20577"/>
        <pc:sldMkLst>
          <pc:docMk/>
          <pc:sldMk cId="1426502408" sldId="267"/>
        </pc:sldMkLst>
        <pc:spChg chg="add mod">
          <ac:chgData name="Eugen Perianu" userId="4d3fff4d2f8d5df9" providerId="LiveId" clId="{36196A72-E734-443C-A5F9-806B55AF0457}" dt="2025-03-24T20:18:24.798" v="1023" actId="20577"/>
          <ac:spMkLst>
            <pc:docMk/>
            <pc:sldMk cId="1426502408" sldId="267"/>
            <ac:spMk id="10" creationId="{0635B7B6-904C-4870-9402-D984F61CD1B4}"/>
          </ac:spMkLst>
        </pc:spChg>
        <pc:spChg chg="mod">
          <ac:chgData name="Eugen Perianu" userId="4d3fff4d2f8d5df9" providerId="LiveId" clId="{36196A72-E734-443C-A5F9-806B55AF0457}" dt="2025-03-24T20:15:52.989" v="995"/>
          <ac:spMkLst>
            <pc:docMk/>
            <pc:sldMk cId="1426502408" sldId="267"/>
            <ac:spMk id="14" creationId="{166AF05F-E2E7-4FEE-94A7-643FE0A8CC62}"/>
          </ac:spMkLst>
        </pc:spChg>
      </pc:sldChg>
      <pc:sldChg chg="addSp modSp mod">
        <pc:chgData name="Eugen Perianu" userId="4d3fff4d2f8d5df9" providerId="LiveId" clId="{36196A72-E734-443C-A5F9-806B55AF0457}" dt="2025-03-24T20:23:43.951" v="1039" actId="123"/>
        <pc:sldMkLst>
          <pc:docMk/>
          <pc:sldMk cId="2556754683" sldId="268"/>
        </pc:sldMkLst>
        <pc:spChg chg="add mod">
          <ac:chgData name="Eugen Perianu" userId="4d3fff4d2f8d5df9" providerId="LiveId" clId="{36196A72-E734-443C-A5F9-806B55AF0457}" dt="2025-03-24T20:23:43.951" v="1039" actId="123"/>
          <ac:spMkLst>
            <pc:docMk/>
            <pc:sldMk cId="2556754683" sldId="268"/>
            <ac:spMk id="10" creationId="{0EB1A169-87C1-4705-8842-0271FBF7F2C7}"/>
          </ac:spMkLst>
        </pc:spChg>
        <pc:spChg chg="mod">
          <ac:chgData name="Eugen Perianu" userId="4d3fff4d2f8d5df9" providerId="LiveId" clId="{36196A72-E734-443C-A5F9-806B55AF0457}" dt="2025-03-24T20:19:29.253" v="1024"/>
          <ac:spMkLst>
            <pc:docMk/>
            <pc:sldMk cId="2556754683" sldId="268"/>
            <ac:spMk id="14" creationId="{FE592D2E-C39F-ED58-2756-BBD91F76188B}"/>
          </ac:spMkLst>
        </pc:spChg>
      </pc:sldChg>
      <pc:sldChg chg="addSp delSp modSp mod">
        <pc:chgData name="Eugen Perianu" userId="4d3fff4d2f8d5df9" providerId="LiveId" clId="{36196A72-E734-443C-A5F9-806B55AF0457}" dt="2025-03-24T19:42:54.635" v="954" actId="1076"/>
        <pc:sldMkLst>
          <pc:docMk/>
          <pc:sldMk cId="2299022887" sldId="269"/>
        </pc:sldMkLst>
        <pc:spChg chg="add mod">
          <ac:chgData name="Eugen Perianu" userId="4d3fff4d2f8d5df9" providerId="LiveId" clId="{36196A72-E734-443C-A5F9-806B55AF0457}" dt="2025-03-24T19:42:54.635" v="954" actId="1076"/>
          <ac:spMkLst>
            <pc:docMk/>
            <pc:sldMk cId="2299022887" sldId="269"/>
            <ac:spMk id="11" creationId="{8D40BE7C-B8D7-4BB4-822F-F7DAEB2DDDE7}"/>
          </ac:spMkLst>
        </pc:spChg>
        <pc:spChg chg="mod">
          <ac:chgData name="Eugen Perianu" userId="4d3fff4d2f8d5df9" providerId="LiveId" clId="{36196A72-E734-443C-A5F9-806B55AF0457}" dt="2025-03-24T19:28:15.096" v="604"/>
          <ac:spMkLst>
            <pc:docMk/>
            <pc:sldMk cId="2299022887" sldId="269"/>
            <ac:spMk id="14" creationId="{40D77950-E989-F581-8ADA-263062B1D48F}"/>
          </ac:spMkLst>
        </pc:spChg>
        <pc:graphicFrameChg chg="add del mod">
          <ac:chgData name="Eugen Perianu" userId="4d3fff4d2f8d5df9" providerId="LiveId" clId="{36196A72-E734-443C-A5F9-806B55AF0457}" dt="2025-03-24T19:28:42.954" v="606"/>
          <ac:graphicFrameMkLst>
            <pc:docMk/>
            <pc:sldMk cId="2299022887" sldId="269"/>
            <ac:graphicFrameMk id="2" creationId="{5A24E591-8EEA-442B-AFAC-F3B02E36E35B}"/>
          </ac:graphicFrameMkLst>
        </pc:graphicFrameChg>
      </pc:sldChg>
      <pc:sldChg chg="addSp modSp mod">
        <pc:chgData name="Eugen Perianu" userId="4d3fff4d2f8d5df9" providerId="LiveId" clId="{36196A72-E734-443C-A5F9-806B55AF0457}" dt="2025-03-24T20:00:45.350" v="992" actId="20577"/>
        <pc:sldMkLst>
          <pc:docMk/>
          <pc:sldMk cId="45279952" sldId="270"/>
        </pc:sldMkLst>
        <pc:spChg chg="add mod">
          <ac:chgData name="Eugen Perianu" userId="4d3fff4d2f8d5df9" providerId="LiveId" clId="{36196A72-E734-443C-A5F9-806B55AF0457}" dt="2025-03-24T20:00:45.350" v="992" actId="20577"/>
          <ac:spMkLst>
            <pc:docMk/>
            <pc:sldMk cId="45279952" sldId="270"/>
            <ac:spMk id="10" creationId="{BC7E83F8-58D9-4D0E-83DA-D1797B7A5FDE}"/>
          </ac:spMkLst>
        </pc:spChg>
        <pc:spChg chg="mod">
          <ac:chgData name="Eugen Perianu" userId="4d3fff4d2f8d5df9" providerId="LiveId" clId="{36196A72-E734-443C-A5F9-806B55AF0457}" dt="2025-03-24T20:00:07.552" v="969" actId="14100"/>
          <ac:spMkLst>
            <pc:docMk/>
            <pc:sldMk cId="45279952" sldId="270"/>
            <ac:spMk id="14" creationId="{FC9CA76F-E8B8-F48C-A72E-5E27B4D179E1}"/>
          </ac:spMkLst>
        </pc:spChg>
      </pc:sldChg>
      <pc:sldChg chg="del">
        <pc:chgData name="Eugen Perianu" userId="4d3fff4d2f8d5df9" providerId="LiveId" clId="{36196A72-E734-443C-A5F9-806B55AF0457}" dt="2025-03-24T20:25:18.458" v="1040" actId="47"/>
        <pc:sldMkLst>
          <pc:docMk/>
          <pc:sldMk cId="3760645304" sldId="271"/>
        </pc:sldMkLst>
      </pc:sldChg>
      <pc:sldChg chg="addSp modSp mod">
        <pc:chgData name="Eugen Perianu" userId="4d3fff4d2f8d5df9" providerId="LiveId" clId="{36196A72-E734-443C-A5F9-806B55AF0457}" dt="2025-03-24T20:33:04.543" v="1083" actId="20577"/>
        <pc:sldMkLst>
          <pc:docMk/>
          <pc:sldMk cId="668252702" sldId="272"/>
        </pc:sldMkLst>
        <pc:spChg chg="add mod">
          <ac:chgData name="Eugen Perianu" userId="4d3fff4d2f8d5df9" providerId="LiveId" clId="{36196A72-E734-443C-A5F9-806B55AF0457}" dt="2025-03-24T20:33:04.543" v="1083" actId="20577"/>
          <ac:spMkLst>
            <pc:docMk/>
            <pc:sldMk cId="668252702" sldId="272"/>
            <ac:spMk id="10" creationId="{44DAF1CB-C5A4-4AE2-9210-B6C9B2A8CE87}"/>
          </ac:spMkLst>
        </pc:spChg>
      </pc:sldChg>
      <pc:sldChg chg="addSp delSp modSp mod">
        <pc:chgData name="Eugen Perianu" userId="4d3fff4d2f8d5df9" providerId="LiveId" clId="{36196A72-E734-443C-A5F9-806B55AF0457}" dt="2025-03-24T20:47:08.603" v="1807" actId="20577"/>
        <pc:sldMkLst>
          <pc:docMk/>
          <pc:sldMk cId="1897154480" sldId="273"/>
        </pc:sldMkLst>
        <pc:spChg chg="del">
          <ac:chgData name="Eugen Perianu" userId="4d3fff4d2f8d5df9" providerId="LiveId" clId="{36196A72-E734-443C-A5F9-806B55AF0457}" dt="2025-03-24T20:37:58.264" v="1085" actId="478"/>
          <ac:spMkLst>
            <pc:docMk/>
            <pc:sldMk cId="1897154480" sldId="273"/>
            <ac:spMk id="3" creationId="{82B407A5-9EDA-CF4D-3D1D-36D9701D6D0C}"/>
          </ac:spMkLst>
        </pc:spChg>
        <pc:spChg chg="add mod">
          <ac:chgData name="Eugen Perianu" userId="4d3fff4d2f8d5df9" providerId="LiveId" clId="{36196A72-E734-443C-A5F9-806B55AF0457}" dt="2025-03-24T20:47:08.603" v="1807" actId="20577"/>
          <ac:spMkLst>
            <pc:docMk/>
            <pc:sldMk cId="1897154480" sldId="273"/>
            <ac:spMk id="10" creationId="{B6038455-74B5-4A34-9B99-BC58BFFD2289}"/>
          </ac:spMkLst>
        </pc:spChg>
      </pc:sldChg>
      <pc:sldChg chg="add del">
        <pc:chgData name="Eugen Perianu" userId="4d3fff4d2f8d5df9" providerId="LiveId" clId="{36196A72-E734-443C-A5F9-806B55AF0457}" dt="2025-03-24T20:46:30.764" v="1804" actId="47"/>
        <pc:sldMkLst>
          <pc:docMk/>
          <pc:sldMk cId="3176781512" sldId="27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3/24/2025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3/24/2025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1</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15" name="Picture 14" descr="Prioritatea 1">
            <a:extLst>
              <a:ext uri="{FF2B5EF4-FFF2-40B4-BE49-F238E27FC236}">
                <a16:creationId xmlns:a16="http://schemas.microsoft.com/office/drawing/2014/main" id="{B44E5D3D-B05B-444F-AD58-49F23AA83759}"/>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134867" y="3178326"/>
            <a:ext cx="3211881" cy="1485337"/>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554637" y="1130241"/>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623463" y="1499573"/>
            <a:ext cx="11440718"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dirty="0">
                <a:solidFill>
                  <a:srgbClr val="213F99"/>
                </a:solidFill>
                <a:effectLst/>
                <a:latin typeface="Calibri" panose="020F0502020204030204" pitchFamily="34" charset="0"/>
                <a:ea typeface="Calibri" panose="020F0502020204030204" pitchFamily="34" charset="0"/>
              </a:rPr>
              <a:t>Care sunt barierele care au fost întâmpinate în implementarea Priorității 1 a programului? Cum pot fi depășite acestea?.</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0635B7B6-904C-4870-9402-D984F61CD1B4}"/>
              </a:ext>
            </a:extLst>
          </p:cNvPr>
          <p:cNvSpPr txBox="1"/>
          <p:nvPr/>
        </p:nvSpPr>
        <p:spPr>
          <a:xfrm>
            <a:off x="554637" y="2028760"/>
            <a:ext cx="10806674" cy="3885679"/>
          </a:xfrm>
          <a:prstGeom prst="rect">
            <a:avLst/>
          </a:prstGeom>
          <a:noFill/>
        </p:spPr>
        <p:txBody>
          <a:bodyPr wrap="square">
            <a:spAutoFit/>
          </a:bodyPr>
          <a:lstStyle/>
          <a:p>
            <a:pPr algn="just">
              <a:spcAft>
                <a:spcPts val="300"/>
              </a:spcAft>
            </a:pPr>
            <a:r>
              <a:rPr lang="en-US" dirty="0" err="1"/>
              <a:t>Implementarea</a:t>
            </a:r>
            <a:r>
              <a:rPr lang="en-US" dirty="0"/>
              <a:t> </a:t>
            </a:r>
            <a:r>
              <a:rPr lang="en-US" dirty="0" err="1"/>
              <a:t>Priorității</a:t>
            </a:r>
            <a:r>
              <a:rPr lang="en-US" dirty="0"/>
              <a:t> 1 a </a:t>
            </a:r>
            <a:r>
              <a:rPr lang="en-US" dirty="0" err="1"/>
              <a:t>fost</a:t>
            </a:r>
            <a:r>
              <a:rPr lang="en-US" dirty="0"/>
              <a:t> </a:t>
            </a:r>
            <a:r>
              <a:rPr lang="en-US" dirty="0" err="1"/>
              <a:t>afectată</a:t>
            </a:r>
            <a:r>
              <a:rPr lang="en-US" dirty="0"/>
              <a:t> de o </a:t>
            </a:r>
            <a:r>
              <a:rPr lang="en-US" dirty="0" err="1"/>
              <a:t>serie</a:t>
            </a:r>
            <a:r>
              <a:rPr lang="en-US" dirty="0"/>
              <a:t> de </a:t>
            </a:r>
            <a:r>
              <a:rPr lang="en-US" dirty="0" err="1"/>
              <a:t>bariere</a:t>
            </a:r>
            <a:r>
              <a:rPr lang="en-US" dirty="0"/>
              <a:t> administrative, </a:t>
            </a:r>
            <a:r>
              <a:rPr lang="en-US" dirty="0" err="1"/>
              <a:t>financiare</a:t>
            </a:r>
            <a:r>
              <a:rPr lang="en-US" dirty="0"/>
              <a:t> </a:t>
            </a:r>
            <a:r>
              <a:rPr lang="en-US" dirty="0" err="1"/>
              <a:t>și</a:t>
            </a:r>
            <a:r>
              <a:rPr lang="en-US" dirty="0"/>
              <a:t> </a:t>
            </a:r>
            <a:r>
              <a:rPr lang="en-US" dirty="0" err="1"/>
              <a:t>operaționale</a:t>
            </a:r>
            <a:r>
              <a:rPr lang="en-US" dirty="0"/>
              <a:t>, care au </a:t>
            </a:r>
            <a:r>
              <a:rPr lang="en-US" dirty="0" err="1"/>
              <a:t>limitat</a:t>
            </a:r>
            <a:r>
              <a:rPr lang="en-US" dirty="0"/>
              <a:t> </a:t>
            </a:r>
            <a:r>
              <a:rPr lang="en-US" dirty="0" err="1"/>
              <a:t>absorbția</a:t>
            </a:r>
            <a:r>
              <a:rPr lang="en-US" dirty="0"/>
              <a:t> </a:t>
            </a:r>
            <a:r>
              <a:rPr lang="en-US" dirty="0" err="1"/>
              <a:t>fondurilor</a:t>
            </a:r>
            <a:r>
              <a:rPr lang="en-US" dirty="0"/>
              <a:t> </a:t>
            </a:r>
            <a:r>
              <a:rPr lang="en-US" dirty="0" err="1"/>
              <a:t>și</a:t>
            </a:r>
            <a:r>
              <a:rPr lang="en-US" dirty="0"/>
              <a:t> </a:t>
            </a:r>
            <a:r>
              <a:rPr lang="en-US" dirty="0" err="1"/>
              <a:t>atingerea</a:t>
            </a:r>
            <a:r>
              <a:rPr lang="en-US" dirty="0"/>
              <a:t> </a:t>
            </a:r>
            <a:r>
              <a:rPr lang="en-US" dirty="0" err="1"/>
              <a:t>obiectivelor</a:t>
            </a:r>
            <a:r>
              <a:rPr lang="en-US" dirty="0"/>
              <a:t> </a:t>
            </a:r>
            <a:r>
              <a:rPr lang="en-US" dirty="0" err="1"/>
              <a:t>planificate</a:t>
            </a:r>
            <a:r>
              <a:rPr lang="ro-RO" dirty="0"/>
              <a:t>:</a:t>
            </a:r>
            <a:endParaRPr lang="en-US" dirty="0"/>
          </a:p>
          <a:p>
            <a:pPr marL="285750" indent="-285750" algn="just">
              <a:spcAft>
                <a:spcPts val="300"/>
              </a:spcAft>
              <a:buFont typeface="Arial" panose="020B0604020202020204" pitchFamily="34" charset="0"/>
              <a:buChar char="•"/>
            </a:pPr>
            <a:r>
              <a:rPr lang="en-US" b="1" dirty="0" err="1"/>
              <a:t>Întârzieri</a:t>
            </a:r>
            <a:r>
              <a:rPr lang="en-US" b="1" dirty="0"/>
              <a:t> </a:t>
            </a:r>
            <a:r>
              <a:rPr lang="en-US" b="1" dirty="0" err="1"/>
              <a:t>în</a:t>
            </a:r>
            <a:r>
              <a:rPr lang="en-US" b="1" dirty="0"/>
              <a:t> </a:t>
            </a:r>
            <a:r>
              <a:rPr lang="en-US" b="1" dirty="0" err="1"/>
              <a:t>lansarea</a:t>
            </a:r>
            <a:r>
              <a:rPr lang="en-US" b="1" dirty="0"/>
              <a:t> </a:t>
            </a:r>
            <a:r>
              <a:rPr lang="en-US" b="1" dirty="0" err="1"/>
              <a:t>apelurilor</a:t>
            </a:r>
            <a:r>
              <a:rPr lang="en-US" dirty="0"/>
              <a:t>, </a:t>
            </a:r>
            <a:r>
              <a:rPr lang="en-US" dirty="0" err="1"/>
              <a:t>cauzate</a:t>
            </a:r>
            <a:r>
              <a:rPr lang="en-US" dirty="0"/>
              <a:t> de </a:t>
            </a:r>
            <a:r>
              <a:rPr lang="en-US" dirty="0" err="1"/>
              <a:t>întârzieri</a:t>
            </a:r>
            <a:r>
              <a:rPr lang="en-US" dirty="0"/>
              <a:t> </a:t>
            </a:r>
            <a:r>
              <a:rPr lang="en-US" dirty="0" err="1"/>
              <a:t>în</a:t>
            </a:r>
            <a:r>
              <a:rPr lang="en-US" dirty="0"/>
              <a:t> </a:t>
            </a:r>
            <a:r>
              <a:rPr lang="en-US" dirty="0" err="1"/>
              <a:t>adoptarea</a:t>
            </a:r>
            <a:r>
              <a:rPr lang="en-US" dirty="0"/>
              <a:t> </a:t>
            </a:r>
            <a:r>
              <a:rPr lang="en-US" dirty="0" err="1"/>
              <a:t>cadrului</a:t>
            </a:r>
            <a:r>
              <a:rPr lang="en-US" dirty="0"/>
              <a:t> </a:t>
            </a:r>
            <a:r>
              <a:rPr lang="en-US" dirty="0" err="1"/>
              <a:t>normativ</a:t>
            </a:r>
            <a:r>
              <a:rPr lang="en-US" dirty="0"/>
              <a:t> </a:t>
            </a:r>
            <a:r>
              <a:rPr lang="en-US" dirty="0" err="1"/>
              <a:t>național</a:t>
            </a:r>
            <a:r>
              <a:rPr lang="en-US" dirty="0"/>
              <a:t>, </a:t>
            </a:r>
            <a:r>
              <a:rPr lang="en-US" dirty="0" err="1"/>
              <a:t>disfuncționalități</a:t>
            </a:r>
            <a:r>
              <a:rPr lang="en-US" dirty="0"/>
              <a:t> ale </a:t>
            </a:r>
            <a:r>
              <a:rPr lang="en-US" dirty="0" err="1"/>
              <a:t>platformei</a:t>
            </a:r>
            <a:r>
              <a:rPr lang="en-US" dirty="0"/>
              <a:t> </a:t>
            </a:r>
            <a:r>
              <a:rPr lang="en-US" dirty="0" err="1"/>
              <a:t>MySMIS</a:t>
            </a:r>
            <a:r>
              <a:rPr lang="en-US" dirty="0"/>
              <a:t>, </a:t>
            </a:r>
            <a:r>
              <a:rPr lang="en-US" dirty="0" err="1"/>
              <a:t>întârzierea</a:t>
            </a:r>
            <a:r>
              <a:rPr lang="en-US" dirty="0"/>
              <a:t> </a:t>
            </a:r>
            <a:r>
              <a:rPr lang="en-US" dirty="0" err="1"/>
              <a:t>reglementării</a:t>
            </a:r>
            <a:r>
              <a:rPr lang="en-US" dirty="0"/>
              <a:t> </a:t>
            </a:r>
            <a:r>
              <a:rPr lang="en-US" dirty="0" err="1"/>
              <a:t>schemelor</a:t>
            </a:r>
            <a:r>
              <a:rPr lang="en-US" dirty="0"/>
              <a:t> de </a:t>
            </a:r>
            <a:r>
              <a:rPr lang="en-US" dirty="0" err="1"/>
              <a:t>ajutor</a:t>
            </a:r>
            <a:r>
              <a:rPr lang="en-US" dirty="0"/>
              <a:t> de stat. </a:t>
            </a:r>
          </a:p>
          <a:p>
            <a:pPr marL="285750" indent="-285750" algn="just">
              <a:spcAft>
                <a:spcPts val="300"/>
              </a:spcAft>
              <a:buFont typeface="Arial" panose="020B0604020202020204" pitchFamily="34" charset="0"/>
              <a:buChar char="•"/>
            </a:pPr>
            <a:r>
              <a:rPr lang="en-US" b="1" dirty="0" err="1"/>
              <a:t>Lipsa</a:t>
            </a:r>
            <a:r>
              <a:rPr lang="en-US" b="1" dirty="0"/>
              <a:t> </a:t>
            </a:r>
            <a:r>
              <a:rPr lang="en-US" b="1" dirty="0" err="1"/>
              <a:t>predictibilității</a:t>
            </a:r>
            <a:r>
              <a:rPr lang="en-US" dirty="0"/>
              <a:t> </a:t>
            </a:r>
            <a:r>
              <a:rPr lang="en-US" dirty="0" err="1"/>
              <a:t>în</a:t>
            </a:r>
            <a:r>
              <a:rPr lang="en-US" dirty="0"/>
              <a:t> </a:t>
            </a:r>
            <a:r>
              <a:rPr lang="en-US" dirty="0" err="1"/>
              <a:t>calendarul</a:t>
            </a:r>
            <a:r>
              <a:rPr lang="en-US" dirty="0"/>
              <a:t> </a:t>
            </a:r>
            <a:r>
              <a:rPr lang="en-US" dirty="0" err="1"/>
              <a:t>apelurilor</a:t>
            </a:r>
            <a:r>
              <a:rPr lang="en-US" dirty="0"/>
              <a:t>, </a:t>
            </a:r>
            <a:r>
              <a:rPr lang="en-US" dirty="0" err="1"/>
              <a:t>ducând</a:t>
            </a:r>
            <a:r>
              <a:rPr lang="en-US" dirty="0"/>
              <a:t> la </a:t>
            </a:r>
            <a:r>
              <a:rPr lang="en-US" dirty="0" err="1"/>
              <a:t>depunerea</a:t>
            </a:r>
            <a:r>
              <a:rPr lang="en-US" dirty="0"/>
              <a:t> </a:t>
            </a:r>
            <a:r>
              <a:rPr lang="en-US" dirty="0" err="1"/>
              <a:t>masivă</a:t>
            </a:r>
            <a:r>
              <a:rPr lang="en-US" dirty="0"/>
              <a:t> a </a:t>
            </a:r>
            <a:r>
              <a:rPr lang="en-US" dirty="0" err="1"/>
              <a:t>cererilor</a:t>
            </a:r>
            <a:r>
              <a:rPr lang="en-US" dirty="0"/>
              <a:t> </a:t>
            </a:r>
            <a:r>
              <a:rPr lang="en-US" dirty="0" err="1"/>
              <a:t>în</a:t>
            </a:r>
            <a:r>
              <a:rPr lang="en-US" dirty="0"/>
              <a:t> </a:t>
            </a:r>
            <a:r>
              <a:rPr lang="en-US" dirty="0" err="1"/>
              <a:t>ultimele</a:t>
            </a:r>
            <a:r>
              <a:rPr lang="en-US" dirty="0"/>
              <a:t> </a:t>
            </a:r>
            <a:r>
              <a:rPr lang="en-US" dirty="0" err="1"/>
              <a:t>zile</a:t>
            </a:r>
            <a:r>
              <a:rPr lang="en-US" dirty="0"/>
              <a:t> </a:t>
            </a:r>
            <a:r>
              <a:rPr lang="en-US" dirty="0" err="1"/>
              <a:t>și</a:t>
            </a:r>
            <a:r>
              <a:rPr lang="en-US" dirty="0"/>
              <a:t> </a:t>
            </a:r>
            <a:r>
              <a:rPr lang="en-US" dirty="0" err="1"/>
              <a:t>suprasolicitarea</a:t>
            </a:r>
            <a:r>
              <a:rPr lang="en-US" dirty="0"/>
              <a:t> </a:t>
            </a:r>
            <a:r>
              <a:rPr lang="en-US" dirty="0" err="1"/>
              <a:t>sistemului</a:t>
            </a:r>
            <a:r>
              <a:rPr lang="en-US" dirty="0"/>
              <a:t> de </a:t>
            </a:r>
            <a:r>
              <a:rPr lang="en-US" dirty="0" err="1"/>
              <a:t>evaluare</a:t>
            </a:r>
            <a:r>
              <a:rPr lang="en-US" dirty="0"/>
              <a:t> al </a:t>
            </a:r>
            <a:r>
              <a:rPr lang="en-US" dirty="0" err="1"/>
              <a:t>Autorității</a:t>
            </a:r>
            <a:r>
              <a:rPr lang="en-US" dirty="0"/>
              <a:t> de Management. </a:t>
            </a:r>
          </a:p>
          <a:p>
            <a:pPr marL="285750" indent="-285750" algn="just">
              <a:spcAft>
                <a:spcPts val="300"/>
              </a:spcAft>
              <a:buFont typeface="Arial" panose="020B0604020202020204" pitchFamily="34" charset="0"/>
              <a:buChar char="•"/>
            </a:pPr>
            <a:r>
              <a:rPr lang="en-US" b="1" dirty="0" err="1"/>
              <a:t>Proceduri</a:t>
            </a:r>
            <a:r>
              <a:rPr lang="en-US" b="1" dirty="0"/>
              <a:t> administrative</a:t>
            </a:r>
            <a:r>
              <a:rPr lang="en-US" dirty="0"/>
              <a:t> </a:t>
            </a:r>
            <a:r>
              <a:rPr lang="en-US" dirty="0" err="1"/>
              <a:t>complexe</a:t>
            </a:r>
            <a:r>
              <a:rPr lang="en-US" dirty="0"/>
              <a:t>: </a:t>
            </a:r>
            <a:r>
              <a:rPr lang="en-US" dirty="0" err="1"/>
              <a:t>Beneficiarii</a:t>
            </a:r>
            <a:r>
              <a:rPr lang="en-US" dirty="0"/>
              <a:t> </a:t>
            </a:r>
            <a:r>
              <a:rPr lang="en-US" dirty="0" err="1"/>
              <a:t>și</a:t>
            </a:r>
            <a:r>
              <a:rPr lang="en-US" dirty="0"/>
              <a:t> </a:t>
            </a:r>
            <a:r>
              <a:rPr lang="en-US" dirty="0" err="1"/>
              <a:t>consultanții</a:t>
            </a:r>
            <a:r>
              <a:rPr lang="en-US" dirty="0"/>
              <a:t> au </a:t>
            </a:r>
            <a:r>
              <a:rPr lang="en-US" dirty="0" err="1"/>
              <a:t>semnalat</a:t>
            </a:r>
            <a:r>
              <a:rPr lang="en-US" dirty="0"/>
              <a:t> </a:t>
            </a:r>
            <a:r>
              <a:rPr lang="en-US" dirty="0" err="1"/>
              <a:t>dificultăți</a:t>
            </a:r>
            <a:r>
              <a:rPr lang="en-US" dirty="0"/>
              <a:t> </a:t>
            </a:r>
            <a:r>
              <a:rPr lang="en-US" dirty="0" err="1"/>
              <a:t>în</a:t>
            </a:r>
            <a:r>
              <a:rPr lang="en-US" dirty="0"/>
              <a:t> </a:t>
            </a:r>
            <a:r>
              <a:rPr lang="en-US" dirty="0" err="1"/>
              <a:t>completarea</a:t>
            </a:r>
            <a:r>
              <a:rPr lang="en-US" dirty="0"/>
              <a:t> </a:t>
            </a:r>
            <a:r>
              <a:rPr lang="en-US" dirty="0" err="1"/>
              <a:t>documentației</a:t>
            </a:r>
            <a:r>
              <a:rPr lang="en-US" dirty="0"/>
              <a:t> </a:t>
            </a:r>
            <a:r>
              <a:rPr lang="en-US" dirty="0" err="1"/>
              <a:t>și</a:t>
            </a:r>
            <a:r>
              <a:rPr lang="en-US" dirty="0"/>
              <a:t> </a:t>
            </a:r>
            <a:r>
              <a:rPr lang="en-US" dirty="0" err="1"/>
              <a:t>în</a:t>
            </a:r>
            <a:r>
              <a:rPr lang="en-US" dirty="0"/>
              <a:t> </a:t>
            </a:r>
            <a:r>
              <a:rPr lang="en-US" dirty="0" err="1"/>
              <a:t>procesul</a:t>
            </a:r>
            <a:r>
              <a:rPr lang="en-US" dirty="0"/>
              <a:t> de </a:t>
            </a:r>
            <a:r>
              <a:rPr lang="en-US" dirty="0" err="1"/>
              <a:t>raportare</a:t>
            </a:r>
            <a:r>
              <a:rPr lang="en-US" dirty="0"/>
              <a:t>, </a:t>
            </a:r>
            <a:r>
              <a:rPr lang="en-US" dirty="0" err="1"/>
              <a:t>considerat</a:t>
            </a:r>
            <a:r>
              <a:rPr lang="en-US" dirty="0"/>
              <a:t> </a:t>
            </a:r>
            <a:r>
              <a:rPr lang="en-US" dirty="0" err="1"/>
              <a:t>birocratic</a:t>
            </a:r>
            <a:r>
              <a:rPr lang="en-US" dirty="0"/>
              <a:t> </a:t>
            </a:r>
            <a:r>
              <a:rPr lang="en-US" dirty="0" err="1"/>
              <a:t>și</a:t>
            </a:r>
            <a:r>
              <a:rPr lang="en-US" dirty="0"/>
              <a:t> redundant. </a:t>
            </a:r>
          </a:p>
          <a:p>
            <a:pPr marL="285750" indent="-285750" algn="just">
              <a:spcAft>
                <a:spcPts val="300"/>
              </a:spcAft>
              <a:buFont typeface="Arial" panose="020B0604020202020204" pitchFamily="34" charset="0"/>
              <a:buChar char="•"/>
            </a:pPr>
            <a:r>
              <a:rPr lang="en-US" b="1" dirty="0" err="1"/>
              <a:t>Creșterea</a:t>
            </a:r>
            <a:r>
              <a:rPr lang="en-US" b="1" dirty="0"/>
              <a:t> </a:t>
            </a:r>
            <a:r>
              <a:rPr lang="en-US" b="1" dirty="0" err="1"/>
              <a:t>costurilor</a:t>
            </a:r>
            <a:r>
              <a:rPr lang="en-US" dirty="0"/>
              <a:t>: </a:t>
            </a:r>
            <a:r>
              <a:rPr lang="en-US" dirty="0" err="1"/>
              <a:t>Majoritatea</a:t>
            </a:r>
            <a:r>
              <a:rPr lang="en-US" dirty="0"/>
              <a:t> </a:t>
            </a:r>
            <a:r>
              <a:rPr lang="en-US" dirty="0" err="1"/>
              <a:t>beneficiarilor</a:t>
            </a:r>
            <a:r>
              <a:rPr lang="en-US" dirty="0"/>
              <a:t> au </a:t>
            </a:r>
            <a:r>
              <a:rPr lang="en-US" dirty="0" err="1"/>
              <a:t>întâmpinat</a:t>
            </a:r>
            <a:r>
              <a:rPr lang="en-US" dirty="0"/>
              <a:t> </a:t>
            </a:r>
            <a:r>
              <a:rPr lang="en-US" dirty="0" err="1"/>
              <a:t>dificultăți</a:t>
            </a:r>
            <a:r>
              <a:rPr lang="en-US" dirty="0"/>
              <a:t> </a:t>
            </a:r>
            <a:r>
              <a:rPr lang="en-US" dirty="0" err="1"/>
              <a:t>în</a:t>
            </a:r>
            <a:r>
              <a:rPr lang="en-US" dirty="0"/>
              <a:t> </a:t>
            </a:r>
            <a:r>
              <a:rPr lang="en-US" dirty="0" err="1"/>
              <a:t>ajustarea</a:t>
            </a:r>
            <a:r>
              <a:rPr lang="en-US" dirty="0"/>
              <a:t> </a:t>
            </a:r>
            <a:r>
              <a:rPr lang="en-US" dirty="0" err="1"/>
              <a:t>bugetelor</a:t>
            </a:r>
            <a:r>
              <a:rPr lang="en-US" dirty="0"/>
              <a:t> </a:t>
            </a:r>
            <a:r>
              <a:rPr lang="en-US" dirty="0" err="1"/>
              <a:t>proiectelor</a:t>
            </a:r>
            <a:r>
              <a:rPr lang="en-US" dirty="0"/>
              <a:t>, </a:t>
            </a:r>
            <a:r>
              <a:rPr lang="en-US" dirty="0" err="1"/>
              <a:t>iar</a:t>
            </a:r>
            <a:r>
              <a:rPr lang="en-US" dirty="0"/>
              <a:t> </a:t>
            </a:r>
            <a:r>
              <a:rPr lang="en-US" dirty="0" err="1"/>
              <a:t>facilitățile</a:t>
            </a:r>
            <a:r>
              <a:rPr lang="en-US" dirty="0"/>
              <a:t> </a:t>
            </a:r>
            <a:r>
              <a:rPr lang="en-US" dirty="0" err="1"/>
              <a:t>existente</a:t>
            </a:r>
            <a:r>
              <a:rPr lang="en-US" dirty="0"/>
              <a:t> </a:t>
            </a:r>
            <a:r>
              <a:rPr lang="en-US" dirty="0" err="1"/>
              <a:t>pentru</a:t>
            </a:r>
            <a:r>
              <a:rPr lang="en-US" dirty="0"/>
              <a:t> </a:t>
            </a:r>
            <a:r>
              <a:rPr lang="en-US" dirty="0" err="1"/>
              <a:t>ajustarea</a:t>
            </a:r>
            <a:r>
              <a:rPr lang="en-US" dirty="0"/>
              <a:t> </a:t>
            </a:r>
            <a:r>
              <a:rPr lang="en-US" dirty="0" err="1"/>
              <a:t>costurilor</a:t>
            </a:r>
            <a:r>
              <a:rPr lang="en-US" dirty="0"/>
              <a:t> sunt </a:t>
            </a:r>
            <a:r>
              <a:rPr lang="en-US" dirty="0" err="1"/>
              <a:t>percepute</a:t>
            </a:r>
            <a:r>
              <a:rPr lang="en-US" dirty="0"/>
              <a:t> ca </a:t>
            </a:r>
            <a:r>
              <a:rPr lang="en-US" dirty="0" err="1"/>
              <a:t>rigide</a:t>
            </a:r>
            <a:r>
              <a:rPr lang="en-US" dirty="0"/>
              <a:t> </a:t>
            </a:r>
            <a:r>
              <a:rPr lang="en-US" dirty="0" err="1"/>
              <a:t>și</a:t>
            </a:r>
            <a:r>
              <a:rPr lang="en-US" dirty="0"/>
              <a:t> </a:t>
            </a:r>
            <a:r>
              <a:rPr lang="en-US" dirty="0" err="1"/>
              <a:t>insuficiente</a:t>
            </a:r>
            <a:r>
              <a:rPr lang="en-US" dirty="0"/>
              <a:t>. </a:t>
            </a:r>
          </a:p>
          <a:p>
            <a:pPr marL="285750" indent="-285750" algn="just">
              <a:spcAft>
                <a:spcPts val="300"/>
              </a:spcAft>
              <a:buFont typeface="Arial" panose="020B0604020202020204" pitchFamily="34" charset="0"/>
              <a:buChar char="•"/>
            </a:pPr>
            <a:r>
              <a:rPr lang="en-US" b="1" dirty="0" err="1"/>
              <a:t>Provocări</a:t>
            </a:r>
            <a:r>
              <a:rPr lang="en-US" b="1" dirty="0"/>
              <a:t> </a:t>
            </a:r>
            <a:r>
              <a:rPr lang="en-US" b="1" dirty="0" err="1"/>
              <a:t>în</a:t>
            </a:r>
            <a:r>
              <a:rPr lang="en-US" b="1" dirty="0"/>
              <a:t> </a:t>
            </a:r>
            <a:r>
              <a:rPr lang="en-US" b="1" dirty="0" err="1"/>
              <a:t>aplicarea</a:t>
            </a:r>
            <a:r>
              <a:rPr lang="en-US" b="1" dirty="0"/>
              <a:t> </a:t>
            </a:r>
            <a:r>
              <a:rPr lang="en-US" b="1" dirty="0" err="1"/>
              <a:t>principiului</a:t>
            </a:r>
            <a:r>
              <a:rPr lang="en-US" b="1" dirty="0"/>
              <a:t> DNSH</a:t>
            </a:r>
            <a:r>
              <a:rPr lang="en-US" dirty="0"/>
              <a:t>: </a:t>
            </a:r>
            <a:r>
              <a:rPr lang="en-US" dirty="0" err="1"/>
              <a:t>Cerințele</a:t>
            </a:r>
            <a:r>
              <a:rPr lang="en-US" dirty="0"/>
              <a:t> de </a:t>
            </a:r>
            <a:r>
              <a:rPr lang="en-US" dirty="0" err="1"/>
              <a:t>mediu</a:t>
            </a:r>
            <a:r>
              <a:rPr lang="en-US" dirty="0"/>
              <a:t> </a:t>
            </a:r>
            <a:r>
              <a:rPr lang="en-US" dirty="0" err="1"/>
              <a:t>impuse</a:t>
            </a:r>
            <a:r>
              <a:rPr lang="en-US" dirty="0"/>
              <a:t> de </a:t>
            </a:r>
            <a:r>
              <a:rPr lang="en-US" dirty="0" err="1"/>
              <a:t>acest</a:t>
            </a:r>
            <a:r>
              <a:rPr lang="en-US" dirty="0"/>
              <a:t> </a:t>
            </a:r>
            <a:r>
              <a:rPr lang="en-US" dirty="0" err="1"/>
              <a:t>principiu</a:t>
            </a:r>
            <a:r>
              <a:rPr lang="en-US" dirty="0"/>
              <a:t> sunt </a:t>
            </a:r>
            <a:r>
              <a:rPr lang="en-US" dirty="0" err="1"/>
              <a:t>dificil</a:t>
            </a:r>
            <a:r>
              <a:rPr lang="en-US" dirty="0"/>
              <a:t> de </a:t>
            </a:r>
            <a:r>
              <a:rPr lang="en-US" dirty="0" err="1"/>
              <a:t>aplicat</a:t>
            </a:r>
            <a:r>
              <a:rPr lang="en-US" dirty="0"/>
              <a:t> </a:t>
            </a:r>
            <a:r>
              <a:rPr lang="en-US" dirty="0" err="1"/>
              <a:t>în</a:t>
            </a:r>
            <a:r>
              <a:rPr lang="en-US" dirty="0"/>
              <a:t> </a:t>
            </a:r>
            <a:r>
              <a:rPr lang="en-US" dirty="0" err="1"/>
              <a:t>practică</a:t>
            </a:r>
            <a:r>
              <a:rPr lang="en-US" dirty="0"/>
              <a:t>, </a:t>
            </a:r>
            <a:r>
              <a:rPr lang="en-US" dirty="0" err="1"/>
              <a:t>iar</a:t>
            </a:r>
            <a:r>
              <a:rPr lang="en-US" dirty="0"/>
              <a:t> </a:t>
            </a:r>
            <a:r>
              <a:rPr lang="en-US" dirty="0" err="1"/>
              <a:t>elaborarea</a:t>
            </a:r>
            <a:r>
              <a:rPr lang="en-US" dirty="0"/>
              <a:t> </a:t>
            </a:r>
            <a:r>
              <a:rPr lang="en-US" dirty="0" err="1"/>
              <a:t>documentației</a:t>
            </a:r>
            <a:r>
              <a:rPr lang="en-US" dirty="0"/>
              <a:t> </a:t>
            </a:r>
            <a:r>
              <a:rPr lang="en-US" dirty="0" err="1"/>
              <a:t>tehnice</a:t>
            </a:r>
            <a:r>
              <a:rPr lang="en-US" dirty="0"/>
              <a:t> </a:t>
            </a:r>
            <a:r>
              <a:rPr lang="en-US" dirty="0" err="1"/>
              <a:t>necesare</a:t>
            </a:r>
            <a:r>
              <a:rPr lang="en-US" dirty="0"/>
              <a:t> </a:t>
            </a:r>
            <a:r>
              <a:rPr lang="en-US" dirty="0" err="1"/>
              <a:t>este</a:t>
            </a:r>
            <a:r>
              <a:rPr lang="en-US" dirty="0"/>
              <a:t> </a:t>
            </a:r>
            <a:r>
              <a:rPr lang="en-US" dirty="0" err="1"/>
              <a:t>percepută</a:t>
            </a:r>
            <a:r>
              <a:rPr lang="en-US" dirty="0"/>
              <a:t> de </a:t>
            </a:r>
            <a:r>
              <a:rPr lang="en-US" dirty="0" err="1"/>
              <a:t>către</a:t>
            </a:r>
            <a:r>
              <a:rPr lang="en-US" dirty="0"/>
              <a:t> </a:t>
            </a:r>
            <a:r>
              <a:rPr lang="en-US" dirty="0" err="1"/>
              <a:t>beneficiari</a:t>
            </a:r>
            <a:r>
              <a:rPr lang="en-US" dirty="0"/>
              <a:t> ca un </a:t>
            </a:r>
            <a:r>
              <a:rPr lang="en-US" dirty="0" err="1"/>
              <a:t>proces</a:t>
            </a:r>
            <a:r>
              <a:rPr lang="en-US" dirty="0"/>
              <a:t> complex</a:t>
            </a:r>
            <a:r>
              <a:rPr lang="ro-RO" dirty="0"/>
              <a:t>.</a:t>
            </a:r>
            <a:endParaRPr lang="en-US" dirty="0"/>
          </a:p>
        </p:txBody>
      </p:sp>
    </p:spTree>
    <p:extLst>
      <p:ext uri="{BB962C8B-B14F-4D97-AF65-F5344CB8AC3E}">
        <p14:creationId xmlns:p14="http://schemas.microsoft.com/office/powerpoint/2010/main" val="1426502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25FCA0-07A8-BD44-259D-CDE346EE3526}"/>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AA25D767-F1E1-7110-3840-671A363A42DB}"/>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E4D247D-C97C-759E-FC49-44C3C2DEB839}"/>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E9A2BBA-9652-5270-E1B5-CA71BE5CAF3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B5EAA878-4506-2B51-C7B5-1FF5774F91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3AEDCFC7-0A94-1164-0355-0AE3A3133F1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C7DF767-5831-9C8B-04AA-DC22798081CD}"/>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E592D2E-C39F-ED58-2756-BBD91F76188B}"/>
              </a:ext>
            </a:extLst>
          </p:cNvPr>
          <p:cNvSpPr txBox="1">
            <a:spLocks/>
          </p:cNvSpPr>
          <p:nvPr/>
        </p:nvSpPr>
        <p:spPr>
          <a:xfrm>
            <a:off x="751282" y="1464956"/>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5) </a:t>
            </a:r>
            <a:r>
              <a:rPr lang="ro-RO" sz="1600" b="1" dirty="0">
                <a:solidFill>
                  <a:srgbClr val="213F99"/>
                </a:solidFill>
                <a:effectLst/>
                <a:latin typeface="Calibri" panose="020F0502020204030204" pitchFamily="34" charset="0"/>
                <a:ea typeface="Calibri" panose="020F0502020204030204" pitchFamily="34" charset="0"/>
              </a:rPr>
              <a:t>Au fost alocate suficiente resurse (financiare, materiale, umane – management, administrativ și tehnic) pentru a asigura implementarea cu succes a Priorității 1 a programului? Dar pentru implementarea intervențiilor in zona ITI DD (Acțiunile 1.3 și 1.6A)??</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0EB1A169-87C1-4705-8842-0271FBF7F2C7}"/>
              </a:ext>
            </a:extLst>
          </p:cNvPr>
          <p:cNvSpPr txBox="1"/>
          <p:nvPr/>
        </p:nvSpPr>
        <p:spPr>
          <a:xfrm>
            <a:off x="751282" y="2439005"/>
            <a:ext cx="10359169" cy="3447098"/>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err="1"/>
              <a:t>Implementarea</a:t>
            </a:r>
            <a:r>
              <a:rPr lang="en-US" dirty="0"/>
              <a:t> </a:t>
            </a:r>
            <a:r>
              <a:rPr lang="en-US" dirty="0" err="1"/>
              <a:t>Priorității</a:t>
            </a:r>
            <a:r>
              <a:rPr lang="en-US" dirty="0"/>
              <a:t> 1 </a:t>
            </a:r>
            <a:r>
              <a:rPr lang="en-US" dirty="0" err="1"/>
              <a:t>și</a:t>
            </a:r>
            <a:r>
              <a:rPr lang="en-US" dirty="0"/>
              <a:t> a </a:t>
            </a:r>
            <a:r>
              <a:rPr lang="en-US" dirty="0" err="1"/>
              <a:t>intervențiilor</a:t>
            </a:r>
            <a:r>
              <a:rPr lang="en-US" dirty="0"/>
              <a:t> ITI Delta </a:t>
            </a:r>
            <a:r>
              <a:rPr lang="en-US" dirty="0" err="1"/>
              <a:t>Dunării</a:t>
            </a:r>
            <a:r>
              <a:rPr lang="en-US" dirty="0"/>
              <a:t> (</a:t>
            </a:r>
            <a:r>
              <a:rPr lang="en-US" dirty="0" err="1"/>
              <a:t>Acțiunile</a:t>
            </a:r>
            <a:r>
              <a:rPr lang="en-US" dirty="0"/>
              <a:t> 1.3 </a:t>
            </a:r>
            <a:r>
              <a:rPr lang="en-US" dirty="0" err="1"/>
              <a:t>și</a:t>
            </a:r>
            <a:r>
              <a:rPr lang="en-US" dirty="0"/>
              <a:t> 1.6A) se </a:t>
            </a:r>
            <a:r>
              <a:rPr lang="en-US" dirty="0" err="1"/>
              <a:t>confruntă</a:t>
            </a:r>
            <a:r>
              <a:rPr lang="en-US" dirty="0"/>
              <a:t> cu </a:t>
            </a:r>
            <a:r>
              <a:rPr lang="en-US" dirty="0" err="1"/>
              <a:t>provocări</a:t>
            </a:r>
            <a:r>
              <a:rPr lang="en-US" dirty="0"/>
              <a:t> </a:t>
            </a:r>
            <a:r>
              <a:rPr lang="en-US" dirty="0" err="1"/>
              <a:t>în</a:t>
            </a:r>
            <a:r>
              <a:rPr lang="en-US" dirty="0"/>
              <a:t> </a:t>
            </a:r>
            <a:r>
              <a:rPr lang="en-US" dirty="0" err="1"/>
              <a:t>ceea</a:t>
            </a:r>
            <a:r>
              <a:rPr lang="en-US" dirty="0"/>
              <a:t> </a:t>
            </a:r>
            <a:r>
              <a:rPr lang="en-US" dirty="0" err="1"/>
              <a:t>ce</a:t>
            </a:r>
            <a:r>
              <a:rPr lang="en-US" dirty="0"/>
              <a:t> </a:t>
            </a:r>
            <a:r>
              <a:rPr lang="en-US" dirty="0" err="1"/>
              <a:t>privește</a:t>
            </a:r>
            <a:r>
              <a:rPr lang="en-US" dirty="0"/>
              <a:t> </a:t>
            </a:r>
            <a:r>
              <a:rPr lang="en-US" dirty="0" err="1"/>
              <a:t>resursele</a:t>
            </a:r>
            <a:r>
              <a:rPr lang="en-US" dirty="0"/>
              <a:t> </a:t>
            </a:r>
            <a:r>
              <a:rPr lang="en-US" dirty="0" err="1"/>
              <a:t>alocate</a:t>
            </a:r>
            <a:r>
              <a:rPr lang="en-US" dirty="0"/>
              <a:t> </a:t>
            </a:r>
            <a:r>
              <a:rPr lang="en-US" dirty="0" err="1"/>
              <a:t>dar</a:t>
            </a:r>
            <a:r>
              <a:rPr lang="en-US" dirty="0"/>
              <a:t> </a:t>
            </a:r>
            <a:r>
              <a:rPr lang="en-US" dirty="0" err="1"/>
              <a:t>și</a:t>
            </a:r>
            <a:r>
              <a:rPr lang="en-US" dirty="0"/>
              <a:t> cu </a:t>
            </a:r>
            <a:r>
              <a:rPr lang="en-US" dirty="0" err="1"/>
              <a:t>provocări</a:t>
            </a:r>
            <a:r>
              <a:rPr lang="en-US" dirty="0"/>
              <a:t> generate de </a:t>
            </a:r>
            <a:r>
              <a:rPr lang="en-US" dirty="0" err="1"/>
              <a:t>factori</a:t>
            </a:r>
            <a:r>
              <a:rPr lang="en-US" dirty="0"/>
              <a:t> </a:t>
            </a:r>
            <a:r>
              <a:rPr lang="en-US" dirty="0" err="1"/>
              <a:t>externi</a:t>
            </a:r>
            <a:r>
              <a:rPr lang="en-US" dirty="0"/>
              <a:t>, </a:t>
            </a:r>
            <a:r>
              <a:rPr lang="en-US" dirty="0" err="1"/>
              <a:t>atât</a:t>
            </a:r>
            <a:r>
              <a:rPr lang="en-US" dirty="0"/>
              <a:t> la </a:t>
            </a:r>
            <a:r>
              <a:rPr lang="en-US" dirty="0" err="1"/>
              <a:t>nivelul</a:t>
            </a:r>
            <a:r>
              <a:rPr lang="en-US" dirty="0"/>
              <a:t> </a:t>
            </a:r>
            <a:r>
              <a:rPr lang="en-US" dirty="0" err="1"/>
              <a:t>Autorității</a:t>
            </a:r>
            <a:r>
              <a:rPr lang="en-US" dirty="0"/>
              <a:t> de Management, </a:t>
            </a:r>
            <a:r>
              <a:rPr lang="en-US" dirty="0" err="1"/>
              <a:t>cât</a:t>
            </a:r>
            <a:r>
              <a:rPr lang="en-US" dirty="0"/>
              <a:t> </a:t>
            </a:r>
            <a:r>
              <a:rPr lang="en-US" dirty="0" err="1"/>
              <a:t>și</a:t>
            </a:r>
            <a:r>
              <a:rPr lang="en-US" dirty="0"/>
              <a:t> al </a:t>
            </a:r>
            <a:r>
              <a:rPr lang="en-US" dirty="0" err="1"/>
              <a:t>beneficiarilor</a:t>
            </a:r>
            <a:r>
              <a:rPr lang="en-US" dirty="0"/>
              <a:t>. </a:t>
            </a:r>
            <a:endParaRPr lang="ro-RO" dirty="0"/>
          </a:p>
          <a:p>
            <a:pPr marL="285750" indent="-285750" algn="just">
              <a:spcAft>
                <a:spcPts val="1200"/>
              </a:spcAft>
              <a:buFont typeface="Arial" panose="020B0604020202020204" pitchFamily="34" charset="0"/>
              <a:buChar char="•"/>
            </a:pPr>
            <a:r>
              <a:rPr lang="en-US" dirty="0" err="1"/>
              <a:t>Deși</a:t>
            </a:r>
            <a:r>
              <a:rPr lang="en-US" dirty="0"/>
              <a:t> </a:t>
            </a:r>
            <a:r>
              <a:rPr lang="en-US" dirty="0" err="1"/>
              <a:t>procesul</a:t>
            </a:r>
            <a:r>
              <a:rPr lang="en-US" dirty="0"/>
              <a:t> de </a:t>
            </a:r>
            <a:r>
              <a:rPr lang="en-US" dirty="0" err="1"/>
              <a:t>pregătire</a:t>
            </a:r>
            <a:r>
              <a:rPr lang="en-US" dirty="0"/>
              <a:t> </a:t>
            </a:r>
            <a:r>
              <a:rPr lang="en-US" dirty="0" err="1"/>
              <a:t>și</a:t>
            </a:r>
            <a:r>
              <a:rPr lang="en-US" dirty="0"/>
              <a:t> </a:t>
            </a:r>
            <a:r>
              <a:rPr lang="en-US" dirty="0" err="1"/>
              <a:t>depunere</a:t>
            </a:r>
            <a:r>
              <a:rPr lang="en-US" dirty="0"/>
              <a:t> a </a:t>
            </a:r>
            <a:r>
              <a:rPr lang="en-US" dirty="0" err="1"/>
              <a:t>proiectelor</a:t>
            </a:r>
            <a:r>
              <a:rPr lang="en-US" dirty="0"/>
              <a:t> a </a:t>
            </a:r>
            <a:r>
              <a:rPr lang="en-US" dirty="0" err="1"/>
              <a:t>fost</a:t>
            </a:r>
            <a:r>
              <a:rPr lang="en-US" dirty="0"/>
              <a:t> </a:t>
            </a:r>
            <a:r>
              <a:rPr lang="en-US" dirty="0" err="1"/>
              <a:t>sprijinit</a:t>
            </a:r>
            <a:r>
              <a:rPr lang="en-US" dirty="0"/>
              <a:t> </a:t>
            </a:r>
            <a:r>
              <a:rPr lang="en-US" dirty="0" err="1"/>
              <a:t>prin</a:t>
            </a:r>
            <a:r>
              <a:rPr lang="en-US" dirty="0"/>
              <a:t> </a:t>
            </a:r>
            <a:r>
              <a:rPr lang="en-US" dirty="0" err="1"/>
              <a:t>măsuri</a:t>
            </a:r>
            <a:r>
              <a:rPr lang="en-US" dirty="0"/>
              <a:t> dedicate, cum </a:t>
            </a:r>
            <a:r>
              <a:rPr lang="en-US" dirty="0" err="1"/>
              <a:t>ar</a:t>
            </a:r>
            <a:r>
              <a:rPr lang="en-US" dirty="0"/>
              <a:t> fi </a:t>
            </a:r>
            <a:r>
              <a:rPr lang="en-US" dirty="0" err="1"/>
              <a:t>consultările</a:t>
            </a:r>
            <a:r>
              <a:rPr lang="en-US" dirty="0"/>
              <a:t> </a:t>
            </a:r>
            <a:r>
              <a:rPr lang="en-US" dirty="0" err="1"/>
              <a:t>și</a:t>
            </a:r>
            <a:r>
              <a:rPr lang="en-US" dirty="0"/>
              <a:t> </a:t>
            </a:r>
            <a:r>
              <a:rPr lang="en-US" dirty="0" err="1"/>
              <a:t>clarificările</a:t>
            </a:r>
            <a:r>
              <a:rPr lang="en-US" dirty="0"/>
              <a:t> </a:t>
            </a:r>
            <a:r>
              <a:rPr lang="en-US" dirty="0" err="1"/>
              <a:t>oferite</a:t>
            </a:r>
            <a:r>
              <a:rPr lang="en-US" dirty="0"/>
              <a:t> de AM, </a:t>
            </a:r>
            <a:r>
              <a:rPr lang="en-US" dirty="0" err="1"/>
              <a:t>întârzierile</a:t>
            </a:r>
            <a:r>
              <a:rPr lang="en-US" dirty="0"/>
              <a:t> </a:t>
            </a:r>
            <a:r>
              <a:rPr lang="en-US" dirty="0" err="1"/>
              <a:t>în</a:t>
            </a:r>
            <a:r>
              <a:rPr lang="en-US" dirty="0"/>
              <a:t> </a:t>
            </a:r>
            <a:r>
              <a:rPr lang="en-US" dirty="0" err="1"/>
              <a:t>lansarea</a:t>
            </a:r>
            <a:r>
              <a:rPr lang="en-US" dirty="0"/>
              <a:t> </a:t>
            </a:r>
            <a:r>
              <a:rPr lang="en-US" dirty="0" err="1"/>
              <a:t>apelurilor</a:t>
            </a:r>
            <a:r>
              <a:rPr lang="en-US" dirty="0"/>
              <a:t>, </a:t>
            </a:r>
            <a:r>
              <a:rPr lang="en-US" dirty="0" err="1"/>
              <a:t>în</a:t>
            </a:r>
            <a:r>
              <a:rPr lang="en-US" dirty="0"/>
              <a:t> </a:t>
            </a:r>
            <a:r>
              <a:rPr lang="en-US" dirty="0" err="1"/>
              <a:t>elaborarea</a:t>
            </a:r>
            <a:r>
              <a:rPr lang="en-US" dirty="0"/>
              <a:t> </a:t>
            </a:r>
            <a:r>
              <a:rPr lang="en-US" dirty="0" err="1"/>
              <a:t>și</a:t>
            </a:r>
            <a:r>
              <a:rPr lang="en-US" dirty="0"/>
              <a:t> </a:t>
            </a:r>
            <a:r>
              <a:rPr lang="en-US" dirty="0" err="1"/>
              <a:t>avizarea</a:t>
            </a:r>
            <a:r>
              <a:rPr lang="en-US" dirty="0"/>
              <a:t> </a:t>
            </a:r>
            <a:r>
              <a:rPr lang="en-US" dirty="0" err="1"/>
              <a:t>schemelor</a:t>
            </a:r>
            <a:r>
              <a:rPr lang="en-US" dirty="0"/>
              <a:t> de </a:t>
            </a:r>
            <a:r>
              <a:rPr lang="en-US" dirty="0" err="1"/>
              <a:t>ajutor</a:t>
            </a:r>
            <a:r>
              <a:rPr lang="en-US" dirty="0"/>
              <a:t> de stat, </a:t>
            </a:r>
            <a:r>
              <a:rPr lang="en-US" dirty="0" err="1"/>
              <a:t>problemele</a:t>
            </a:r>
            <a:r>
              <a:rPr lang="en-US" dirty="0"/>
              <a:t> </a:t>
            </a:r>
            <a:r>
              <a:rPr lang="en-US" dirty="0" err="1"/>
              <a:t>tehnice</a:t>
            </a:r>
            <a:r>
              <a:rPr lang="en-US" dirty="0"/>
              <a:t> ale </a:t>
            </a:r>
            <a:r>
              <a:rPr lang="en-US" dirty="0" err="1"/>
              <a:t>platformei</a:t>
            </a:r>
            <a:r>
              <a:rPr lang="en-US" dirty="0"/>
              <a:t> </a:t>
            </a:r>
            <a:r>
              <a:rPr lang="en-US" dirty="0" err="1"/>
              <a:t>MySMIS</a:t>
            </a:r>
            <a:r>
              <a:rPr lang="en-US" dirty="0"/>
              <a:t> </a:t>
            </a:r>
            <a:r>
              <a:rPr lang="en-US" dirty="0" err="1"/>
              <a:t>și</a:t>
            </a:r>
            <a:r>
              <a:rPr lang="en-US" dirty="0"/>
              <a:t> </a:t>
            </a:r>
            <a:r>
              <a:rPr lang="en-US" dirty="0" err="1"/>
              <a:t>insuficiența</a:t>
            </a:r>
            <a:r>
              <a:rPr lang="en-US" dirty="0"/>
              <a:t> </a:t>
            </a:r>
            <a:r>
              <a:rPr lang="en-US" dirty="0" err="1"/>
              <a:t>evaluatorilor</a:t>
            </a:r>
            <a:r>
              <a:rPr lang="en-US" dirty="0"/>
              <a:t> au </a:t>
            </a:r>
            <a:r>
              <a:rPr lang="en-US" dirty="0" err="1"/>
              <a:t>afectat</a:t>
            </a:r>
            <a:r>
              <a:rPr lang="en-US" dirty="0"/>
              <a:t> </a:t>
            </a:r>
            <a:r>
              <a:rPr lang="en-US" dirty="0" err="1"/>
              <a:t>ritmul</a:t>
            </a:r>
            <a:r>
              <a:rPr lang="en-US" dirty="0"/>
              <a:t> de </a:t>
            </a:r>
            <a:r>
              <a:rPr lang="en-US" dirty="0" err="1"/>
              <a:t>contractare</a:t>
            </a:r>
            <a:r>
              <a:rPr lang="en-US" dirty="0"/>
              <a:t> </a:t>
            </a:r>
            <a:r>
              <a:rPr lang="en-US" dirty="0" err="1"/>
              <a:t>și</a:t>
            </a:r>
            <a:r>
              <a:rPr lang="en-US" dirty="0"/>
              <a:t> </a:t>
            </a:r>
            <a:r>
              <a:rPr lang="en-US" dirty="0" err="1"/>
              <a:t>implementare</a:t>
            </a:r>
            <a:r>
              <a:rPr lang="en-US" dirty="0"/>
              <a:t>. </a:t>
            </a:r>
          </a:p>
          <a:p>
            <a:pPr marL="285750" indent="-285750" algn="just">
              <a:spcAft>
                <a:spcPts val="1200"/>
              </a:spcAft>
              <a:buFont typeface="Arial" panose="020B0604020202020204" pitchFamily="34" charset="0"/>
              <a:buChar char="•"/>
            </a:pPr>
            <a:r>
              <a:rPr lang="en-US" dirty="0" err="1"/>
              <a:t>În</a:t>
            </a:r>
            <a:r>
              <a:rPr lang="en-US" dirty="0"/>
              <a:t> zona ITI Delta </a:t>
            </a:r>
            <a:r>
              <a:rPr lang="en-US" dirty="0" err="1"/>
              <a:t>Dunării</a:t>
            </a:r>
            <a:r>
              <a:rPr lang="en-US" dirty="0"/>
              <a:t>, </a:t>
            </a:r>
            <a:r>
              <a:rPr lang="en-US" dirty="0" err="1"/>
              <a:t>capacitatea</a:t>
            </a:r>
            <a:r>
              <a:rPr lang="en-US" dirty="0"/>
              <a:t> </a:t>
            </a:r>
            <a:r>
              <a:rPr lang="en-US" dirty="0" err="1"/>
              <a:t>administrativă</a:t>
            </a:r>
            <a:r>
              <a:rPr lang="en-US" dirty="0"/>
              <a:t> a UAT-</a:t>
            </a:r>
            <a:r>
              <a:rPr lang="en-US" dirty="0" err="1"/>
              <a:t>urilor</a:t>
            </a:r>
            <a:r>
              <a:rPr lang="en-US" dirty="0"/>
              <a:t> </a:t>
            </a:r>
            <a:r>
              <a:rPr lang="en-US" dirty="0" err="1"/>
              <a:t>este</a:t>
            </a:r>
            <a:r>
              <a:rPr lang="en-US" dirty="0"/>
              <a:t> </a:t>
            </a:r>
            <a:r>
              <a:rPr lang="en-US" dirty="0" err="1"/>
              <a:t>insuficientă</a:t>
            </a:r>
            <a:r>
              <a:rPr lang="en-US" dirty="0"/>
              <a:t>, </a:t>
            </a:r>
            <a:r>
              <a:rPr lang="en-US" dirty="0" err="1"/>
              <a:t>iar</a:t>
            </a:r>
            <a:r>
              <a:rPr lang="en-US" dirty="0"/>
              <a:t> </a:t>
            </a:r>
            <a:r>
              <a:rPr lang="en-US" dirty="0" err="1"/>
              <a:t>lipsa</a:t>
            </a:r>
            <a:r>
              <a:rPr lang="en-US" dirty="0"/>
              <a:t> </a:t>
            </a:r>
            <a:r>
              <a:rPr lang="en-US" dirty="0" err="1"/>
              <a:t>personalului</a:t>
            </a:r>
            <a:r>
              <a:rPr lang="en-US" dirty="0"/>
              <a:t> </a:t>
            </a:r>
            <a:r>
              <a:rPr lang="en-US" dirty="0" err="1"/>
              <a:t>specializat</a:t>
            </a:r>
            <a:r>
              <a:rPr lang="en-US" dirty="0"/>
              <a:t> </a:t>
            </a:r>
            <a:r>
              <a:rPr lang="en-US" dirty="0" err="1"/>
              <a:t>și</a:t>
            </a:r>
            <a:r>
              <a:rPr lang="en-US" dirty="0"/>
              <a:t> a </a:t>
            </a:r>
            <a:r>
              <a:rPr lang="en-US" dirty="0" err="1"/>
              <a:t>digitalizării</a:t>
            </a:r>
            <a:r>
              <a:rPr lang="en-US" dirty="0"/>
              <a:t> </a:t>
            </a:r>
            <a:r>
              <a:rPr lang="en-US" dirty="0" err="1"/>
              <a:t>proceselor</a:t>
            </a:r>
            <a:r>
              <a:rPr lang="en-US" dirty="0"/>
              <a:t> </a:t>
            </a:r>
            <a:r>
              <a:rPr lang="en-US" dirty="0" err="1"/>
              <a:t>îngreunează</a:t>
            </a:r>
            <a:r>
              <a:rPr lang="en-US" dirty="0"/>
              <a:t> </a:t>
            </a:r>
            <a:r>
              <a:rPr lang="en-US" dirty="0" err="1"/>
              <a:t>accesul</a:t>
            </a:r>
            <a:r>
              <a:rPr lang="en-US" dirty="0"/>
              <a:t> la </a:t>
            </a:r>
            <a:r>
              <a:rPr lang="en-US" dirty="0" err="1"/>
              <a:t>fonduri</a:t>
            </a:r>
            <a:r>
              <a:rPr lang="en-US" dirty="0"/>
              <a:t> </a:t>
            </a:r>
            <a:r>
              <a:rPr lang="en-US" dirty="0" err="1"/>
              <a:t>și</a:t>
            </a:r>
            <a:r>
              <a:rPr lang="en-US" dirty="0"/>
              <a:t> </a:t>
            </a:r>
            <a:r>
              <a:rPr lang="en-US" dirty="0" err="1"/>
              <a:t>gestionarea</a:t>
            </a:r>
            <a:r>
              <a:rPr lang="en-US" dirty="0"/>
              <a:t> </a:t>
            </a:r>
            <a:r>
              <a:rPr lang="en-US" dirty="0" err="1"/>
              <a:t>proiectelor</a:t>
            </a:r>
            <a:r>
              <a:rPr lang="en-US" dirty="0"/>
              <a:t>. </a:t>
            </a:r>
            <a:r>
              <a:rPr lang="en-US" dirty="0" err="1"/>
              <a:t>Deși</a:t>
            </a:r>
            <a:r>
              <a:rPr lang="en-US" dirty="0"/>
              <a:t> s-au </a:t>
            </a:r>
            <a:r>
              <a:rPr lang="en-US" dirty="0" err="1"/>
              <a:t>făcut</a:t>
            </a:r>
            <a:r>
              <a:rPr lang="en-US" dirty="0"/>
              <a:t> </a:t>
            </a:r>
            <a:r>
              <a:rPr lang="en-US" dirty="0" err="1"/>
              <a:t>eforturi</a:t>
            </a:r>
            <a:r>
              <a:rPr lang="en-US" dirty="0"/>
              <a:t> </a:t>
            </a:r>
            <a:r>
              <a:rPr lang="en-US" dirty="0" err="1"/>
              <a:t>pentru</a:t>
            </a:r>
            <a:r>
              <a:rPr lang="en-US" dirty="0"/>
              <a:t> </a:t>
            </a:r>
            <a:r>
              <a:rPr lang="en-US" dirty="0" err="1"/>
              <a:t>instruirea</a:t>
            </a:r>
            <a:r>
              <a:rPr lang="en-US" dirty="0"/>
              <a:t> </a:t>
            </a:r>
            <a:r>
              <a:rPr lang="en-US" dirty="0" err="1"/>
              <a:t>beneficiarilor</a:t>
            </a:r>
            <a:r>
              <a:rPr lang="en-US" dirty="0"/>
              <a:t>, </a:t>
            </a:r>
            <a:r>
              <a:rPr lang="en-US" dirty="0" err="1"/>
              <a:t>acestea</a:t>
            </a:r>
            <a:r>
              <a:rPr lang="en-US" dirty="0"/>
              <a:t> nu sunt </a:t>
            </a:r>
            <a:r>
              <a:rPr lang="en-US" dirty="0" err="1"/>
              <a:t>încă</a:t>
            </a:r>
            <a:r>
              <a:rPr lang="en-US" dirty="0"/>
              <a:t> </a:t>
            </a:r>
            <a:r>
              <a:rPr lang="en-US" dirty="0" err="1"/>
              <a:t>suficiente</a:t>
            </a:r>
            <a:r>
              <a:rPr lang="en-US" dirty="0"/>
              <a:t> </a:t>
            </a:r>
            <a:r>
              <a:rPr lang="en-US" dirty="0" err="1"/>
              <a:t>pentru</a:t>
            </a:r>
            <a:r>
              <a:rPr lang="en-US" dirty="0"/>
              <a:t> a </a:t>
            </a:r>
            <a:r>
              <a:rPr lang="en-US" dirty="0" err="1"/>
              <a:t>compensa</a:t>
            </a:r>
            <a:r>
              <a:rPr lang="en-US" dirty="0"/>
              <a:t> </a:t>
            </a:r>
            <a:r>
              <a:rPr lang="en-US" dirty="0" err="1"/>
              <a:t>deficiențele</a:t>
            </a:r>
            <a:r>
              <a:rPr lang="en-US" dirty="0"/>
              <a:t> </a:t>
            </a:r>
            <a:r>
              <a:rPr lang="en-US" dirty="0" err="1"/>
              <a:t>structurale</a:t>
            </a:r>
            <a:r>
              <a:rPr lang="en-US" dirty="0"/>
              <a:t>.</a:t>
            </a:r>
          </a:p>
        </p:txBody>
      </p:sp>
    </p:spTree>
    <p:extLst>
      <p:ext uri="{BB962C8B-B14F-4D97-AF65-F5344CB8AC3E}">
        <p14:creationId xmlns:p14="http://schemas.microsoft.com/office/powerpoint/2010/main" val="2556754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898CE1-6ABC-04DE-7DBA-910535713BBC}"/>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92CB51-DBDB-2573-C006-5AD0338DC586}"/>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168B8483-71E8-A1D2-6744-7C3E4CDA9A9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B2D9073D-7CEA-7B2E-9780-CAC2568BD32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15D3F8E-1C82-57D7-A241-28506C3302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8D92DE3F-4027-0CFC-3534-3D6722A83DD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9252909-D4D9-3553-B498-487DDF1739D6}"/>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0D77950-E989-F581-8ADA-263062B1D48F}"/>
              </a:ext>
            </a:extLst>
          </p:cNvPr>
          <p:cNvSpPr txBox="1">
            <a:spLocks/>
          </p:cNvSpPr>
          <p:nvPr/>
        </p:nvSpPr>
        <p:spPr>
          <a:xfrm>
            <a:off x="751282" y="1464956"/>
            <a:ext cx="10359170"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6) </a:t>
            </a:r>
            <a:r>
              <a:rPr lang="ro-RO" sz="1600" b="1" dirty="0">
                <a:solidFill>
                  <a:srgbClr val="213F99"/>
                </a:solidFill>
                <a:effectLst/>
                <a:latin typeface="Calibri" panose="020F0502020204030204" pitchFamily="34" charset="0"/>
                <a:ea typeface="Calibri" panose="020F0502020204030204" pitchFamily="34" charset="0"/>
              </a:rPr>
              <a:t>Care este progresul actual în implementarea Priorității 1 în raport cu indicatorii relevanți de realizare și rezultat? În ce măsură se previzionează atingerea țintelor stabilite la nivel de program, dat fiind progresul actual și nivelul de eficiență identificat în cadrul evaluării? În ce măsură țintele stabilite la nivel de program sunt realiste?</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8D40BE7C-B8D7-4BB4-822F-F7DAEB2DDDE7}"/>
              </a:ext>
            </a:extLst>
          </p:cNvPr>
          <p:cNvSpPr txBox="1"/>
          <p:nvPr/>
        </p:nvSpPr>
        <p:spPr>
          <a:xfrm>
            <a:off x="751282" y="2527971"/>
            <a:ext cx="11021961" cy="3046988"/>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ro-RO" dirty="0"/>
              <a:t>P</a:t>
            </a:r>
            <a:r>
              <a:rPr lang="en-US" dirty="0" err="1"/>
              <a:t>rogresului</a:t>
            </a:r>
            <a:r>
              <a:rPr lang="en-US" dirty="0"/>
              <a:t> </a:t>
            </a:r>
            <a:r>
              <a:rPr lang="en-US" dirty="0" err="1"/>
              <a:t>indicatorilor</a:t>
            </a:r>
            <a:r>
              <a:rPr lang="en-US" dirty="0"/>
              <a:t> </a:t>
            </a:r>
            <a:r>
              <a:rPr lang="en-US" dirty="0" err="1"/>
              <a:t>relevanți</a:t>
            </a:r>
            <a:r>
              <a:rPr lang="en-US" dirty="0"/>
              <a:t> </a:t>
            </a:r>
            <a:r>
              <a:rPr lang="ro-RO" dirty="0"/>
              <a:t>este </a:t>
            </a:r>
            <a:r>
              <a:rPr lang="en-US" dirty="0"/>
              <a:t>la un </a:t>
            </a:r>
            <a:r>
              <a:rPr lang="en-US" dirty="0" err="1"/>
              <a:t>nivel</a:t>
            </a:r>
            <a:r>
              <a:rPr lang="en-US" dirty="0"/>
              <a:t> </a:t>
            </a:r>
            <a:r>
              <a:rPr lang="en-US" dirty="0" err="1"/>
              <a:t>redus</a:t>
            </a:r>
            <a:r>
              <a:rPr lang="en-US" dirty="0"/>
              <a:t>, </a:t>
            </a:r>
            <a:r>
              <a:rPr lang="en-US" dirty="0" err="1"/>
              <a:t>obiectivele</a:t>
            </a:r>
            <a:r>
              <a:rPr lang="en-US" dirty="0"/>
              <a:t> </a:t>
            </a:r>
            <a:r>
              <a:rPr lang="en-US" dirty="0" err="1"/>
              <a:t>intermediare</a:t>
            </a:r>
            <a:r>
              <a:rPr lang="en-US" dirty="0"/>
              <a:t> </a:t>
            </a:r>
            <a:r>
              <a:rPr lang="en-US" dirty="0" err="1"/>
              <a:t>nefiind</a:t>
            </a:r>
            <a:r>
              <a:rPr lang="en-US" dirty="0"/>
              <a:t> </a:t>
            </a:r>
            <a:r>
              <a:rPr lang="en-US" dirty="0" err="1"/>
              <a:t>atinse</a:t>
            </a:r>
            <a:r>
              <a:rPr lang="ro-RO" dirty="0"/>
              <a:t>.</a:t>
            </a:r>
          </a:p>
          <a:p>
            <a:pPr marL="285750" indent="-285750" algn="just">
              <a:buFont typeface="Arial" panose="020B0604020202020204" pitchFamily="34" charset="0"/>
              <a:buChar char="•"/>
            </a:pPr>
            <a:r>
              <a:rPr lang="ro-RO" dirty="0"/>
              <a:t>Implementarea P1 a fost</a:t>
            </a:r>
            <a:r>
              <a:rPr lang="en-US" dirty="0"/>
              <a:t> </a:t>
            </a:r>
            <a:r>
              <a:rPr lang="en-US" dirty="0" err="1"/>
              <a:t>influențată</a:t>
            </a:r>
            <a:r>
              <a:rPr lang="en-US" dirty="0"/>
              <a:t> de </a:t>
            </a:r>
            <a:r>
              <a:rPr lang="en-US" dirty="0" err="1"/>
              <a:t>factori</a:t>
            </a:r>
            <a:r>
              <a:rPr lang="en-US" dirty="0"/>
              <a:t> </a:t>
            </a:r>
            <a:r>
              <a:rPr lang="en-US" dirty="0" err="1"/>
              <a:t>pozitivi</a:t>
            </a:r>
            <a:r>
              <a:rPr lang="en-US" dirty="0"/>
              <a:t> </a:t>
            </a:r>
            <a:r>
              <a:rPr lang="en-US" dirty="0" err="1"/>
              <a:t>și</a:t>
            </a:r>
            <a:r>
              <a:rPr lang="en-US" dirty="0"/>
              <a:t> </a:t>
            </a:r>
            <a:r>
              <a:rPr lang="en-US" dirty="0" err="1"/>
              <a:t>negativ</a:t>
            </a:r>
            <a:r>
              <a:rPr lang="ro-RO" dirty="0"/>
              <a:t>i:</a:t>
            </a:r>
          </a:p>
          <a:p>
            <a:pPr marL="742950" lvl="1" indent="-285750" algn="just">
              <a:buFont typeface="Arial" panose="020B0604020202020204" pitchFamily="34" charset="0"/>
              <a:buChar char="•"/>
            </a:pPr>
            <a:r>
              <a:rPr lang="en-US" dirty="0" err="1"/>
              <a:t>mecanisme</a:t>
            </a:r>
            <a:r>
              <a:rPr lang="en-US" dirty="0"/>
              <a:t> </a:t>
            </a:r>
            <a:r>
              <a:rPr lang="en-US" dirty="0" err="1"/>
              <a:t>financiare</a:t>
            </a:r>
            <a:r>
              <a:rPr lang="en-US" dirty="0"/>
              <a:t> </a:t>
            </a:r>
            <a:r>
              <a:rPr lang="en-US" dirty="0" err="1"/>
              <a:t>flexibile</a:t>
            </a:r>
            <a:r>
              <a:rPr lang="en-US" dirty="0"/>
              <a:t> </a:t>
            </a:r>
            <a:r>
              <a:rPr lang="en-US" dirty="0" err="1"/>
              <a:t>și</a:t>
            </a:r>
            <a:r>
              <a:rPr lang="en-US" dirty="0"/>
              <a:t> un </a:t>
            </a:r>
            <a:r>
              <a:rPr lang="en-US" dirty="0" err="1"/>
              <a:t>sprijin</a:t>
            </a:r>
            <a:r>
              <a:rPr lang="en-US" dirty="0"/>
              <a:t> constant </a:t>
            </a:r>
            <a:r>
              <a:rPr lang="en-US" dirty="0" err="1"/>
              <a:t>pentru</a:t>
            </a:r>
            <a:r>
              <a:rPr lang="en-US" dirty="0"/>
              <a:t> </a:t>
            </a:r>
            <a:r>
              <a:rPr lang="en-US" dirty="0" err="1"/>
              <a:t>beneficiari</a:t>
            </a:r>
            <a:r>
              <a:rPr lang="en-US" dirty="0"/>
              <a:t> </a:t>
            </a:r>
            <a:r>
              <a:rPr lang="en-US" dirty="0" err="1"/>
              <a:t>prin</a:t>
            </a:r>
            <a:r>
              <a:rPr lang="en-US" dirty="0"/>
              <a:t> </a:t>
            </a:r>
            <a:r>
              <a:rPr lang="en-US" dirty="0" err="1"/>
              <a:t>sesiuni</a:t>
            </a:r>
            <a:r>
              <a:rPr lang="en-US" dirty="0"/>
              <a:t> de </a:t>
            </a:r>
            <a:r>
              <a:rPr lang="en-US" dirty="0" err="1"/>
              <a:t>consultare</a:t>
            </a:r>
            <a:r>
              <a:rPr lang="en-US" dirty="0"/>
              <a:t> </a:t>
            </a:r>
            <a:r>
              <a:rPr lang="en-US" dirty="0" err="1"/>
              <a:t>și</a:t>
            </a:r>
            <a:r>
              <a:rPr lang="en-US" dirty="0"/>
              <a:t> helpdesk</a:t>
            </a:r>
            <a:r>
              <a:rPr lang="ro-RO" dirty="0"/>
              <a:t>;</a:t>
            </a:r>
          </a:p>
          <a:p>
            <a:pPr marL="742950" lvl="1" indent="-285750" algn="just">
              <a:buFont typeface="Arial" panose="020B0604020202020204" pitchFamily="34" charset="0"/>
              <a:buChar char="•"/>
            </a:pPr>
            <a:r>
              <a:rPr lang="en-US" dirty="0" err="1"/>
              <a:t>întârzieri</a:t>
            </a:r>
            <a:r>
              <a:rPr lang="en-US" dirty="0"/>
              <a:t> </a:t>
            </a:r>
            <a:r>
              <a:rPr lang="en-US" dirty="0" err="1"/>
              <a:t>în</a:t>
            </a:r>
            <a:r>
              <a:rPr lang="en-US" dirty="0"/>
              <a:t> </a:t>
            </a:r>
            <a:r>
              <a:rPr lang="en-US" dirty="0" err="1"/>
              <a:t>lansarea</a:t>
            </a:r>
            <a:r>
              <a:rPr lang="en-US" dirty="0"/>
              <a:t> </a:t>
            </a:r>
            <a:r>
              <a:rPr lang="en-US" dirty="0" err="1"/>
              <a:t>apelurilor</a:t>
            </a:r>
            <a:r>
              <a:rPr lang="ro-RO" dirty="0"/>
              <a:t> și </a:t>
            </a:r>
            <a:r>
              <a:rPr lang="en-US" dirty="0" err="1"/>
              <a:t>avizarea</a:t>
            </a:r>
            <a:r>
              <a:rPr lang="en-US" dirty="0"/>
              <a:t> </a:t>
            </a:r>
            <a:r>
              <a:rPr lang="en-US" dirty="0" err="1"/>
              <a:t>schemelor</a:t>
            </a:r>
            <a:r>
              <a:rPr lang="en-US" dirty="0"/>
              <a:t> de </a:t>
            </a:r>
            <a:r>
              <a:rPr lang="en-US" dirty="0" err="1"/>
              <a:t>ajutor</a:t>
            </a:r>
            <a:r>
              <a:rPr lang="en-US" dirty="0"/>
              <a:t> de stat</a:t>
            </a:r>
            <a:r>
              <a:rPr lang="ro-RO" dirty="0"/>
              <a:t>;</a:t>
            </a:r>
            <a:r>
              <a:rPr lang="en-US" dirty="0"/>
              <a:t> </a:t>
            </a:r>
            <a:endParaRPr lang="ro-RO" dirty="0"/>
          </a:p>
          <a:p>
            <a:pPr marL="742950" lvl="1" indent="-285750" algn="just">
              <a:spcAft>
                <a:spcPts val="1200"/>
              </a:spcAft>
              <a:buFont typeface="Arial" panose="020B0604020202020204" pitchFamily="34" charset="0"/>
              <a:buChar char="•"/>
            </a:pPr>
            <a:r>
              <a:rPr lang="ro-RO" dirty="0"/>
              <a:t>provocări</a:t>
            </a:r>
            <a:r>
              <a:rPr lang="en-US" dirty="0"/>
              <a:t> administrative </a:t>
            </a:r>
            <a:r>
              <a:rPr lang="ro-RO" dirty="0"/>
              <a:t>la nivel AM </a:t>
            </a:r>
            <a:r>
              <a:rPr lang="en-US" dirty="0" err="1"/>
              <a:t>și</a:t>
            </a:r>
            <a:r>
              <a:rPr lang="en-US" dirty="0"/>
              <a:t> capacitate </a:t>
            </a:r>
            <a:r>
              <a:rPr lang="en-US" dirty="0" err="1"/>
              <a:t>limitată</a:t>
            </a:r>
            <a:r>
              <a:rPr lang="en-US" dirty="0"/>
              <a:t> a </a:t>
            </a:r>
            <a:r>
              <a:rPr lang="en-US" dirty="0" err="1"/>
              <a:t>beneficiarilor</a:t>
            </a:r>
            <a:r>
              <a:rPr lang="en-US" dirty="0"/>
              <a:t>.</a:t>
            </a:r>
          </a:p>
          <a:p>
            <a:pPr marL="285750" indent="-285750" algn="just">
              <a:spcAft>
                <a:spcPts val="1200"/>
              </a:spcAft>
              <a:buFont typeface="Arial" panose="020B0604020202020204" pitchFamily="34" charset="0"/>
              <a:buChar char="•"/>
            </a:pPr>
            <a:r>
              <a:rPr lang="ro-RO" dirty="0"/>
              <a:t>L</a:t>
            </a:r>
            <a:r>
              <a:rPr lang="en-US" dirty="0" err="1"/>
              <a:t>ansarea</a:t>
            </a:r>
            <a:r>
              <a:rPr lang="en-US" dirty="0"/>
              <a:t> a 18 </a:t>
            </a:r>
            <a:r>
              <a:rPr lang="en-US" dirty="0" err="1"/>
              <a:t>apeluri</a:t>
            </a:r>
            <a:r>
              <a:rPr lang="en-US" dirty="0"/>
              <a:t> de </a:t>
            </a:r>
            <a:r>
              <a:rPr lang="en-US" dirty="0" err="1"/>
              <a:t>proiecte</a:t>
            </a:r>
            <a:r>
              <a:rPr lang="en-US" dirty="0"/>
              <a:t> </a:t>
            </a:r>
            <a:r>
              <a:rPr lang="en-US" dirty="0" err="1"/>
              <a:t>în</a:t>
            </a:r>
            <a:r>
              <a:rPr lang="en-US" dirty="0"/>
              <a:t> 2025, cu o </a:t>
            </a:r>
            <a:r>
              <a:rPr lang="en-US" dirty="0" err="1"/>
              <a:t>alocare</a:t>
            </a:r>
            <a:r>
              <a:rPr lang="en-US" dirty="0"/>
              <a:t> de </a:t>
            </a:r>
            <a:r>
              <a:rPr lang="en-US" dirty="0" err="1"/>
              <a:t>peste</a:t>
            </a:r>
            <a:r>
              <a:rPr lang="en-US" dirty="0"/>
              <a:t> 327 </a:t>
            </a:r>
            <a:r>
              <a:rPr lang="en-US" dirty="0" err="1"/>
              <a:t>milioane</a:t>
            </a:r>
            <a:r>
              <a:rPr lang="en-US" dirty="0"/>
              <a:t> EUR, </a:t>
            </a:r>
            <a:r>
              <a:rPr lang="en-US" dirty="0" err="1"/>
              <a:t>oferă</a:t>
            </a:r>
            <a:r>
              <a:rPr lang="en-US" dirty="0"/>
              <a:t> premise </a:t>
            </a:r>
            <a:r>
              <a:rPr lang="en-US" dirty="0" err="1"/>
              <a:t>pentru</a:t>
            </a:r>
            <a:r>
              <a:rPr lang="en-US" dirty="0"/>
              <a:t> o </a:t>
            </a:r>
            <a:r>
              <a:rPr lang="en-US" dirty="0" err="1"/>
              <a:t>accelerare</a:t>
            </a:r>
            <a:r>
              <a:rPr lang="en-US" dirty="0"/>
              <a:t> a </a:t>
            </a:r>
            <a:r>
              <a:rPr lang="en-US" dirty="0" err="1"/>
              <a:t>implementării</a:t>
            </a:r>
            <a:r>
              <a:rPr lang="en-US" dirty="0"/>
              <a:t>. </a:t>
            </a:r>
            <a:endParaRPr lang="ro-RO" dirty="0"/>
          </a:p>
          <a:p>
            <a:pPr marL="285750" indent="-285750" algn="just">
              <a:buFont typeface="Arial" panose="020B0604020202020204" pitchFamily="34" charset="0"/>
              <a:buChar char="•"/>
            </a:pPr>
            <a:r>
              <a:rPr lang="en-US" dirty="0" err="1"/>
              <a:t>Estimarea</a:t>
            </a:r>
            <a:r>
              <a:rPr lang="en-US" dirty="0"/>
              <a:t> </a:t>
            </a:r>
            <a:r>
              <a:rPr lang="en-US" dirty="0" err="1"/>
              <a:t>gradului</a:t>
            </a:r>
            <a:r>
              <a:rPr lang="en-US" dirty="0"/>
              <a:t> de </a:t>
            </a:r>
            <a:r>
              <a:rPr lang="en-US" dirty="0" err="1"/>
              <a:t>realizare</a:t>
            </a:r>
            <a:r>
              <a:rPr lang="en-US" dirty="0"/>
              <a:t> a </a:t>
            </a:r>
            <a:r>
              <a:rPr lang="en-US" dirty="0" err="1"/>
              <a:t>țintelor</a:t>
            </a:r>
            <a:r>
              <a:rPr lang="en-US" dirty="0"/>
              <a:t> 2029 la </a:t>
            </a:r>
            <a:r>
              <a:rPr lang="en-US" dirty="0" err="1"/>
              <a:t>nivelul</a:t>
            </a:r>
            <a:r>
              <a:rPr lang="en-US" dirty="0"/>
              <a:t> P 1 </a:t>
            </a:r>
            <a:r>
              <a:rPr lang="en-US" dirty="0" err="1"/>
              <a:t>rămâne</a:t>
            </a:r>
            <a:r>
              <a:rPr lang="en-US" dirty="0"/>
              <a:t> </a:t>
            </a:r>
            <a:r>
              <a:rPr lang="en-US" dirty="0" err="1"/>
              <a:t>incertă</a:t>
            </a:r>
            <a:r>
              <a:rPr lang="en-US" dirty="0"/>
              <a:t>, </a:t>
            </a:r>
            <a:r>
              <a:rPr lang="en-US" dirty="0" err="1"/>
              <a:t>iar</a:t>
            </a:r>
            <a:r>
              <a:rPr lang="en-US" dirty="0"/>
              <a:t> </a:t>
            </a:r>
            <a:r>
              <a:rPr lang="en-US" dirty="0" err="1"/>
              <a:t>realismul</a:t>
            </a:r>
            <a:r>
              <a:rPr lang="en-US" dirty="0"/>
              <a:t> </a:t>
            </a:r>
            <a:r>
              <a:rPr lang="en-US" dirty="0" err="1"/>
              <a:t>acestora</a:t>
            </a:r>
            <a:r>
              <a:rPr lang="en-US" dirty="0"/>
              <a:t> </a:t>
            </a:r>
            <a:r>
              <a:rPr lang="en-US" dirty="0" err="1"/>
              <a:t>poate</a:t>
            </a:r>
            <a:r>
              <a:rPr lang="en-US" dirty="0"/>
              <a:t> fi </a:t>
            </a:r>
            <a:r>
              <a:rPr lang="en-US" dirty="0" err="1"/>
              <a:t>evaluat</a:t>
            </a:r>
            <a:r>
              <a:rPr lang="en-US" dirty="0"/>
              <a:t> </a:t>
            </a:r>
            <a:r>
              <a:rPr lang="en-US" dirty="0" err="1"/>
              <a:t>doar</a:t>
            </a:r>
            <a:r>
              <a:rPr lang="en-US" dirty="0"/>
              <a:t> pe </a:t>
            </a:r>
            <a:r>
              <a:rPr lang="en-US" dirty="0" err="1"/>
              <a:t>măsură</a:t>
            </a:r>
            <a:r>
              <a:rPr lang="en-US" dirty="0"/>
              <a:t> </a:t>
            </a:r>
            <a:r>
              <a:rPr lang="en-US" dirty="0" err="1"/>
              <a:t>ce</a:t>
            </a:r>
            <a:r>
              <a:rPr lang="en-US" dirty="0"/>
              <a:t> </a:t>
            </a:r>
            <a:r>
              <a:rPr lang="en-US" dirty="0" err="1"/>
              <a:t>implementarea</a:t>
            </a:r>
            <a:r>
              <a:rPr lang="en-US" dirty="0"/>
              <a:t> </a:t>
            </a:r>
            <a:r>
              <a:rPr lang="en-US" dirty="0" err="1"/>
              <a:t>avansează</a:t>
            </a:r>
            <a:r>
              <a:rPr lang="en-US" dirty="0"/>
              <a:t> </a:t>
            </a:r>
            <a:r>
              <a:rPr lang="en-US" dirty="0" err="1"/>
              <a:t>și</a:t>
            </a:r>
            <a:r>
              <a:rPr lang="en-US" dirty="0"/>
              <a:t> apar </a:t>
            </a:r>
            <a:r>
              <a:rPr lang="en-US" dirty="0" err="1"/>
              <a:t>primele</a:t>
            </a:r>
            <a:r>
              <a:rPr lang="en-US" dirty="0"/>
              <a:t> </a:t>
            </a:r>
            <a:r>
              <a:rPr lang="en-US" dirty="0" err="1"/>
              <a:t>rezultate</a:t>
            </a:r>
            <a:r>
              <a:rPr lang="en-US" dirty="0"/>
              <a:t> </a:t>
            </a:r>
            <a:r>
              <a:rPr lang="en-US" dirty="0" err="1"/>
              <a:t>măsurabile</a:t>
            </a:r>
            <a:r>
              <a:rPr lang="en-US" dirty="0"/>
              <a:t>. </a:t>
            </a:r>
          </a:p>
        </p:txBody>
      </p:sp>
    </p:spTree>
    <p:extLst>
      <p:ext uri="{BB962C8B-B14F-4D97-AF65-F5344CB8AC3E}">
        <p14:creationId xmlns:p14="http://schemas.microsoft.com/office/powerpoint/2010/main" val="2299022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6F4666-E4BB-ACD5-4A8D-54DA039C5135}"/>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814DC23-99B2-38B6-C7E5-EE828B2C39D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6F53DFDF-29AF-0D48-33ED-DBFD1B80C316}"/>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8207FB91-9D77-B90C-1B16-F19F86B51515}"/>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E67130C-A685-379C-8F0A-783023F580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4B2B067-6F67-4369-66A1-FAE3AC564FC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4B2CEE6-F0CD-463D-BAC5-9D61B5F35E0A}"/>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FC9CA76F-E8B8-F48C-A72E-5E27B4D179E1}"/>
              </a:ext>
            </a:extLst>
          </p:cNvPr>
          <p:cNvSpPr txBox="1">
            <a:spLocks/>
          </p:cNvSpPr>
          <p:nvPr/>
        </p:nvSpPr>
        <p:spPr>
          <a:xfrm>
            <a:off x="751282" y="1464956"/>
            <a:ext cx="10359170" cy="7105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7) </a:t>
            </a:r>
            <a:r>
              <a:rPr lang="ro-RO" sz="1600" b="1" dirty="0">
                <a:solidFill>
                  <a:srgbClr val="213F99"/>
                </a:solidFill>
                <a:effectLst/>
                <a:latin typeface="Calibri" panose="020F0502020204030204" pitchFamily="34" charset="0"/>
                <a:ea typeface="Calibri" panose="020F0502020204030204" pitchFamily="34" charset="0"/>
              </a:rPr>
              <a:t>Cum contribuie P1 la implementarea planului național integrat privind energia și clima (prin proiecte în implementare și contractate/ estimate)? Dar la satisfacerea nevoilor celor mai vulnerabile categorii ale grupurilor țintă?</a:t>
            </a:r>
            <a:endPar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BC7E83F8-58D9-4D0E-83DA-D1797B7A5FDE}"/>
              </a:ext>
            </a:extLst>
          </p:cNvPr>
          <p:cNvSpPr txBox="1"/>
          <p:nvPr/>
        </p:nvSpPr>
        <p:spPr>
          <a:xfrm>
            <a:off x="751282" y="2360141"/>
            <a:ext cx="10441859" cy="2462213"/>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err="1"/>
              <a:t>Prioritatea</a:t>
            </a:r>
            <a:r>
              <a:rPr lang="en-US" dirty="0"/>
              <a:t> 1 </a:t>
            </a:r>
            <a:r>
              <a:rPr lang="en-US" dirty="0" err="1"/>
              <a:t>contribuie</a:t>
            </a:r>
            <a:r>
              <a:rPr lang="en-US" dirty="0"/>
              <a:t> </a:t>
            </a:r>
            <a:r>
              <a:rPr lang="en-US" dirty="0" err="1"/>
              <a:t>semnificativ</a:t>
            </a:r>
            <a:r>
              <a:rPr lang="en-US" dirty="0"/>
              <a:t> la </a:t>
            </a:r>
            <a:r>
              <a:rPr lang="en-US" dirty="0" err="1"/>
              <a:t>implementarea</a:t>
            </a:r>
            <a:r>
              <a:rPr lang="en-US" dirty="0"/>
              <a:t> PNIESC, </a:t>
            </a:r>
            <a:r>
              <a:rPr lang="en-US" dirty="0" err="1"/>
              <a:t>prin</a:t>
            </a:r>
            <a:r>
              <a:rPr lang="en-US" dirty="0"/>
              <a:t> </a:t>
            </a:r>
            <a:r>
              <a:rPr lang="en-US" dirty="0" err="1"/>
              <a:t>proiecte</a:t>
            </a:r>
            <a:r>
              <a:rPr lang="en-US" dirty="0"/>
              <a:t> care </a:t>
            </a:r>
            <a:r>
              <a:rPr lang="en-US" dirty="0" err="1"/>
              <a:t>promovează</a:t>
            </a:r>
            <a:r>
              <a:rPr lang="en-US" dirty="0"/>
              <a:t> </a:t>
            </a:r>
            <a:r>
              <a:rPr lang="en-US" dirty="0" err="1"/>
              <a:t>eficiența</a:t>
            </a:r>
            <a:r>
              <a:rPr lang="en-US" dirty="0"/>
              <a:t> </a:t>
            </a:r>
            <a:r>
              <a:rPr lang="en-US" dirty="0" err="1"/>
              <a:t>energetică</a:t>
            </a:r>
            <a:r>
              <a:rPr lang="en-US" dirty="0"/>
              <a:t>, </a:t>
            </a:r>
            <a:r>
              <a:rPr lang="en-US" dirty="0" err="1"/>
              <a:t>utilizarea</a:t>
            </a:r>
            <a:r>
              <a:rPr lang="en-US" dirty="0"/>
              <a:t> </a:t>
            </a:r>
            <a:r>
              <a:rPr lang="en-US" dirty="0" err="1"/>
              <a:t>surselor</a:t>
            </a:r>
            <a:r>
              <a:rPr lang="en-US" dirty="0"/>
              <a:t> </a:t>
            </a:r>
            <a:r>
              <a:rPr lang="en-US" dirty="0" err="1"/>
              <a:t>regenerabile</a:t>
            </a:r>
            <a:r>
              <a:rPr lang="en-US" dirty="0"/>
              <a:t> </a:t>
            </a:r>
            <a:r>
              <a:rPr lang="en-US" dirty="0" err="1"/>
              <a:t>și</a:t>
            </a:r>
            <a:r>
              <a:rPr lang="en-US" dirty="0"/>
              <a:t> </a:t>
            </a:r>
            <a:r>
              <a:rPr lang="en-US" dirty="0" err="1"/>
              <a:t>dezvoltarea</a:t>
            </a:r>
            <a:r>
              <a:rPr lang="en-US" dirty="0"/>
              <a:t> </a:t>
            </a:r>
            <a:r>
              <a:rPr lang="en-US" dirty="0" err="1"/>
              <a:t>competențelor</a:t>
            </a:r>
            <a:r>
              <a:rPr lang="en-US" dirty="0"/>
              <a:t> </a:t>
            </a:r>
            <a:r>
              <a:rPr lang="en-US" dirty="0" err="1"/>
              <a:t>necesare</a:t>
            </a:r>
            <a:r>
              <a:rPr lang="en-US" dirty="0"/>
              <a:t> </a:t>
            </a:r>
            <a:r>
              <a:rPr lang="en-US" dirty="0" err="1"/>
              <a:t>tranziției</a:t>
            </a:r>
            <a:r>
              <a:rPr lang="en-US" dirty="0"/>
              <a:t> </a:t>
            </a:r>
            <a:r>
              <a:rPr lang="en-US" dirty="0" err="1"/>
              <a:t>verzi</a:t>
            </a:r>
            <a:r>
              <a:rPr lang="en-US" dirty="0"/>
              <a:t>. </a:t>
            </a:r>
            <a:r>
              <a:rPr lang="en-US" dirty="0" err="1"/>
              <a:t>Prin</a:t>
            </a:r>
            <a:r>
              <a:rPr lang="en-US" dirty="0"/>
              <a:t> </a:t>
            </a:r>
            <a:r>
              <a:rPr lang="en-US" dirty="0" err="1"/>
              <a:t>aceste</a:t>
            </a:r>
            <a:r>
              <a:rPr lang="en-US" dirty="0"/>
              <a:t> </a:t>
            </a:r>
            <a:r>
              <a:rPr lang="en-US" dirty="0" err="1"/>
              <a:t>măsuri</a:t>
            </a:r>
            <a:r>
              <a:rPr lang="en-US" dirty="0"/>
              <a:t>, </a:t>
            </a:r>
            <a:r>
              <a:rPr lang="ro-RO" dirty="0"/>
              <a:t>P1 </a:t>
            </a:r>
            <a:r>
              <a:rPr lang="en-US" dirty="0" err="1"/>
              <a:t>sprijină</a:t>
            </a:r>
            <a:r>
              <a:rPr lang="en-US" dirty="0"/>
              <a:t> </a:t>
            </a:r>
            <a:r>
              <a:rPr lang="en-US" dirty="0" err="1"/>
              <a:t>atingerea</a:t>
            </a:r>
            <a:r>
              <a:rPr lang="en-US" dirty="0"/>
              <a:t> </a:t>
            </a:r>
            <a:r>
              <a:rPr lang="en-US" dirty="0" err="1"/>
              <a:t>obiectivelor</a:t>
            </a:r>
            <a:r>
              <a:rPr lang="en-US" dirty="0"/>
              <a:t> </a:t>
            </a:r>
            <a:r>
              <a:rPr lang="en-US" dirty="0" err="1"/>
              <a:t>naționale</a:t>
            </a:r>
            <a:r>
              <a:rPr lang="en-US" dirty="0"/>
              <a:t> </a:t>
            </a:r>
            <a:r>
              <a:rPr lang="en-US" dirty="0" err="1"/>
              <a:t>și</a:t>
            </a:r>
            <a:r>
              <a:rPr lang="en-US" dirty="0"/>
              <a:t> </a:t>
            </a:r>
            <a:r>
              <a:rPr lang="en-US" dirty="0" err="1"/>
              <a:t>europene</a:t>
            </a:r>
            <a:r>
              <a:rPr lang="en-US" dirty="0"/>
              <a:t> </a:t>
            </a:r>
            <a:r>
              <a:rPr lang="en-US" dirty="0" err="1"/>
              <a:t>privind</a:t>
            </a:r>
            <a:r>
              <a:rPr lang="en-US" dirty="0"/>
              <a:t> </a:t>
            </a:r>
            <a:r>
              <a:rPr lang="en-US" dirty="0" err="1"/>
              <a:t>sustenabilitatea</a:t>
            </a:r>
            <a:r>
              <a:rPr lang="en-US" dirty="0"/>
              <a:t> </a:t>
            </a:r>
            <a:r>
              <a:rPr lang="en-US" dirty="0" err="1"/>
              <a:t>și</a:t>
            </a:r>
            <a:r>
              <a:rPr lang="en-US" dirty="0"/>
              <a:t> </a:t>
            </a:r>
            <a:r>
              <a:rPr lang="en-US" dirty="0" err="1"/>
              <a:t>reducerea</a:t>
            </a:r>
            <a:r>
              <a:rPr lang="en-US" dirty="0"/>
              <a:t> </a:t>
            </a:r>
            <a:r>
              <a:rPr lang="en-US" dirty="0" err="1"/>
              <a:t>emisiilor</a:t>
            </a:r>
            <a:r>
              <a:rPr lang="en-US" dirty="0"/>
              <a:t> de carbon. </a:t>
            </a:r>
          </a:p>
          <a:p>
            <a:pPr marL="285750" indent="-285750" algn="just">
              <a:spcAft>
                <a:spcPts val="1200"/>
              </a:spcAft>
              <a:buFont typeface="Arial" panose="020B0604020202020204" pitchFamily="34" charset="0"/>
              <a:buChar char="•"/>
            </a:pPr>
            <a:r>
              <a:rPr lang="en-US" dirty="0" err="1"/>
              <a:t>În</a:t>
            </a:r>
            <a:r>
              <a:rPr lang="en-US" dirty="0"/>
              <a:t> </a:t>
            </a:r>
            <a:r>
              <a:rPr lang="en-US" dirty="0" err="1"/>
              <a:t>același</a:t>
            </a:r>
            <a:r>
              <a:rPr lang="en-US" dirty="0"/>
              <a:t> </a:t>
            </a:r>
            <a:r>
              <a:rPr lang="en-US" dirty="0" err="1"/>
              <a:t>timp</a:t>
            </a:r>
            <a:r>
              <a:rPr lang="en-US" dirty="0"/>
              <a:t>, </a:t>
            </a:r>
            <a:r>
              <a:rPr lang="en-US" dirty="0" err="1"/>
              <a:t>Prioritatea</a:t>
            </a:r>
            <a:r>
              <a:rPr lang="en-US" dirty="0"/>
              <a:t> 1 </a:t>
            </a:r>
            <a:r>
              <a:rPr lang="en-US" dirty="0" err="1"/>
              <a:t>îndeplinește</a:t>
            </a:r>
            <a:r>
              <a:rPr lang="en-US" dirty="0"/>
              <a:t> un </a:t>
            </a:r>
            <a:r>
              <a:rPr lang="en-US" dirty="0" err="1"/>
              <a:t>rol</a:t>
            </a:r>
            <a:r>
              <a:rPr lang="en-US" dirty="0"/>
              <a:t> important </a:t>
            </a:r>
            <a:r>
              <a:rPr lang="en-US" dirty="0" err="1"/>
              <a:t>în</a:t>
            </a:r>
            <a:r>
              <a:rPr lang="en-US" dirty="0"/>
              <a:t> </a:t>
            </a:r>
            <a:r>
              <a:rPr lang="en-US" dirty="0" err="1"/>
              <a:t>reducerea</a:t>
            </a:r>
            <a:r>
              <a:rPr lang="en-US" dirty="0"/>
              <a:t> </a:t>
            </a:r>
            <a:r>
              <a:rPr lang="en-US" dirty="0" err="1"/>
              <a:t>inegalităților</a:t>
            </a:r>
            <a:r>
              <a:rPr lang="en-US" dirty="0"/>
              <a:t> </a:t>
            </a:r>
            <a:r>
              <a:rPr lang="en-US" dirty="0" err="1"/>
              <a:t>sociale</a:t>
            </a:r>
            <a:r>
              <a:rPr lang="en-US" dirty="0"/>
              <a:t> </a:t>
            </a:r>
            <a:r>
              <a:rPr lang="en-US" dirty="0" err="1"/>
              <a:t>și</a:t>
            </a:r>
            <a:r>
              <a:rPr lang="en-US" dirty="0"/>
              <a:t> </a:t>
            </a:r>
            <a:r>
              <a:rPr lang="en-US" dirty="0" err="1"/>
              <a:t>economice</a:t>
            </a:r>
            <a:r>
              <a:rPr lang="en-US" dirty="0"/>
              <a:t>, </a:t>
            </a:r>
            <a:r>
              <a:rPr lang="en-US" dirty="0" err="1"/>
              <a:t>prin</a:t>
            </a:r>
            <a:r>
              <a:rPr lang="en-US" dirty="0"/>
              <a:t> </a:t>
            </a:r>
            <a:r>
              <a:rPr lang="en-US" dirty="0" err="1"/>
              <a:t>sprijinirea</a:t>
            </a:r>
            <a:r>
              <a:rPr lang="en-US" dirty="0"/>
              <a:t> </a:t>
            </a:r>
            <a:r>
              <a:rPr lang="en-US" dirty="0" err="1"/>
              <a:t>antreprenorilor</a:t>
            </a:r>
            <a:r>
              <a:rPr lang="en-US" dirty="0"/>
              <a:t>, </a:t>
            </a:r>
            <a:r>
              <a:rPr lang="en-US" dirty="0" err="1"/>
              <a:t>crearea</a:t>
            </a:r>
            <a:r>
              <a:rPr lang="en-US" dirty="0"/>
              <a:t> de </a:t>
            </a:r>
            <a:r>
              <a:rPr lang="en-US" dirty="0" err="1"/>
              <a:t>locuri</a:t>
            </a:r>
            <a:r>
              <a:rPr lang="en-US" dirty="0"/>
              <a:t> de </a:t>
            </a:r>
            <a:r>
              <a:rPr lang="en-US" dirty="0" err="1"/>
              <a:t>muncă</a:t>
            </a:r>
            <a:r>
              <a:rPr lang="en-US" dirty="0"/>
              <a:t> </a:t>
            </a:r>
            <a:r>
              <a:rPr lang="en-US" dirty="0" err="1"/>
              <a:t>și</a:t>
            </a:r>
            <a:r>
              <a:rPr lang="en-US" dirty="0"/>
              <a:t> </a:t>
            </a:r>
            <a:r>
              <a:rPr lang="en-US" dirty="0" err="1"/>
              <a:t>facilitarea</a:t>
            </a:r>
            <a:r>
              <a:rPr lang="en-US" dirty="0"/>
              <a:t> </a:t>
            </a:r>
            <a:r>
              <a:rPr lang="en-US" dirty="0" err="1"/>
              <a:t>accesului</a:t>
            </a:r>
            <a:r>
              <a:rPr lang="en-US" dirty="0"/>
              <a:t> la </a:t>
            </a:r>
            <a:r>
              <a:rPr lang="en-US" dirty="0" err="1"/>
              <a:t>oportunități</a:t>
            </a:r>
            <a:r>
              <a:rPr lang="en-US" dirty="0"/>
              <a:t> </a:t>
            </a:r>
            <a:r>
              <a:rPr lang="en-US" dirty="0" err="1"/>
              <a:t>economice</a:t>
            </a:r>
            <a:r>
              <a:rPr lang="en-US" dirty="0"/>
              <a:t> </a:t>
            </a:r>
            <a:r>
              <a:rPr lang="en-US" dirty="0" err="1"/>
              <a:t>pentru</a:t>
            </a:r>
            <a:r>
              <a:rPr lang="en-US" dirty="0"/>
              <a:t> </a:t>
            </a:r>
            <a:r>
              <a:rPr lang="en-US" dirty="0" err="1"/>
              <a:t>grupurile</a:t>
            </a:r>
            <a:r>
              <a:rPr lang="en-US" dirty="0"/>
              <a:t> </a:t>
            </a:r>
            <a:r>
              <a:rPr lang="en-US" dirty="0" err="1"/>
              <a:t>vulnerabile</a:t>
            </a:r>
            <a:r>
              <a:rPr lang="en-US" dirty="0"/>
              <a:t>. </a:t>
            </a:r>
            <a:r>
              <a:rPr lang="en-US" dirty="0" err="1"/>
              <a:t>Astfel</a:t>
            </a:r>
            <a:r>
              <a:rPr lang="en-US" dirty="0"/>
              <a:t>, </a:t>
            </a:r>
            <a:r>
              <a:rPr lang="ro-RO" dirty="0"/>
              <a:t>P1</a:t>
            </a:r>
            <a:r>
              <a:rPr lang="en-US" dirty="0"/>
              <a:t> </a:t>
            </a:r>
            <a:r>
              <a:rPr lang="en-US" dirty="0" err="1"/>
              <a:t>sprijină</a:t>
            </a:r>
            <a:r>
              <a:rPr lang="en-US" dirty="0"/>
              <a:t> </a:t>
            </a:r>
            <a:r>
              <a:rPr lang="en-US" dirty="0" err="1"/>
              <a:t>implementarea</a:t>
            </a:r>
            <a:r>
              <a:rPr lang="en-US" dirty="0"/>
              <a:t> </a:t>
            </a:r>
            <a:r>
              <a:rPr lang="en-US" dirty="0" err="1"/>
              <a:t>Pilonului</a:t>
            </a:r>
            <a:r>
              <a:rPr lang="en-US" dirty="0"/>
              <a:t> European al </a:t>
            </a:r>
            <a:r>
              <a:rPr lang="en-US" dirty="0" err="1"/>
              <a:t>Drepturilor</a:t>
            </a:r>
            <a:r>
              <a:rPr lang="en-US" dirty="0"/>
              <a:t> </a:t>
            </a:r>
            <a:r>
              <a:rPr lang="en-US" dirty="0" err="1"/>
              <a:t>Sociale</a:t>
            </a:r>
            <a:r>
              <a:rPr lang="en-US" dirty="0"/>
              <a:t> (PEDS) </a:t>
            </a:r>
            <a:r>
              <a:rPr lang="en-US" dirty="0" err="1"/>
              <a:t>și</a:t>
            </a:r>
            <a:r>
              <a:rPr lang="en-US" dirty="0"/>
              <a:t> </a:t>
            </a:r>
            <a:r>
              <a:rPr lang="en-US" dirty="0" err="1"/>
              <a:t>contribuie</a:t>
            </a:r>
            <a:r>
              <a:rPr lang="en-US" dirty="0"/>
              <a:t> la </a:t>
            </a:r>
            <a:r>
              <a:rPr lang="en-US" dirty="0" err="1"/>
              <a:t>dezvoltarea</a:t>
            </a:r>
            <a:r>
              <a:rPr lang="en-US" dirty="0"/>
              <a:t> </a:t>
            </a:r>
            <a:r>
              <a:rPr lang="en-US" dirty="0" err="1"/>
              <a:t>economică</a:t>
            </a:r>
            <a:r>
              <a:rPr lang="en-US" dirty="0"/>
              <a:t> </a:t>
            </a:r>
            <a:r>
              <a:rPr lang="en-US" dirty="0" err="1"/>
              <a:t>și</a:t>
            </a:r>
            <a:r>
              <a:rPr lang="en-US" dirty="0"/>
              <a:t> </a:t>
            </a:r>
            <a:r>
              <a:rPr lang="en-US" dirty="0" err="1"/>
              <a:t>socială</a:t>
            </a:r>
            <a:r>
              <a:rPr lang="en-US" dirty="0"/>
              <a:t> </a:t>
            </a:r>
            <a:r>
              <a:rPr lang="en-US" dirty="0" err="1"/>
              <a:t>echilibrată</a:t>
            </a:r>
            <a:r>
              <a:rPr lang="en-US" dirty="0"/>
              <a:t> a </a:t>
            </a:r>
            <a:r>
              <a:rPr lang="en-US" dirty="0" err="1"/>
              <a:t>Regiunii</a:t>
            </a:r>
            <a:r>
              <a:rPr lang="en-US" dirty="0"/>
              <a:t> Sud-Est.</a:t>
            </a:r>
          </a:p>
        </p:txBody>
      </p:sp>
    </p:spTree>
    <p:extLst>
      <p:ext uri="{BB962C8B-B14F-4D97-AF65-F5344CB8AC3E}">
        <p14:creationId xmlns:p14="http://schemas.microsoft.com/office/powerpoint/2010/main" val="45279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44DAF1CB-C5A4-4AE2-9210-B6C9B2A8CE87}"/>
              </a:ext>
            </a:extLst>
          </p:cNvPr>
          <p:cNvSpPr txBox="1"/>
          <p:nvPr/>
        </p:nvSpPr>
        <p:spPr>
          <a:xfrm>
            <a:off x="751282" y="1590232"/>
            <a:ext cx="10408331" cy="4031873"/>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err="1"/>
              <a:t>Intervențiile</a:t>
            </a:r>
            <a:r>
              <a:rPr lang="en-US" dirty="0"/>
              <a:t> </a:t>
            </a:r>
            <a:r>
              <a:rPr lang="en-US" dirty="0" err="1"/>
              <a:t>Priorității</a:t>
            </a:r>
            <a:r>
              <a:rPr lang="en-US" dirty="0"/>
              <a:t> 1 sunt bine </a:t>
            </a:r>
            <a:r>
              <a:rPr lang="en-US" dirty="0" err="1"/>
              <a:t>aliniate</a:t>
            </a:r>
            <a:r>
              <a:rPr lang="en-US" dirty="0"/>
              <a:t> cu </a:t>
            </a:r>
            <a:r>
              <a:rPr lang="en-US" dirty="0" err="1"/>
              <a:t>obiectivele</a:t>
            </a:r>
            <a:r>
              <a:rPr lang="en-US" dirty="0"/>
              <a:t> </a:t>
            </a:r>
            <a:r>
              <a:rPr lang="en-US" dirty="0" err="1"/>
              <a:t>europene</a:t>
            </a:r>
            <a:r>
              <a:rPr lang="en-US" dirty="0"/>
              <a:t>, </a:t>
            </a:r>
            <a:r>
              <a:rPr lang="en-US" dirty="0" err="1"/>
              <a:t>naționale</a:t>
            </a:r>
            <a:r>
              <a:rPr lang="en-US" dirty="0"/>
              <a:t> </a:t>
            </a:r>
            <a:r>
              <a:rPr lang="en-US" dirty="0" err="1"/>
              <a:t>și</a:t>
            </a:r>
            <a:r>
              <a:rPr lang="en-US" dirty="0"/>
              <a:t> </a:t>
            </a:r>
            <a:r>
              <a:rPr lang="en-US" dirty="0" err="1"/>
              <a:t>regionale</a:t>
            </a:r>
            <a:r>
              <a:rPr lang="en-US" dirty="0"/>
              <a:t> </a:t>
            </a:r>
            <a:r>
              <a:rPr lang="en-US" dirty="0" err="1"/>
              <a:t>și</a:t>
            </a:r>
            <a:r>
              <a:rPr lang="en-US" dirty="0"/>
              <a:t> </a:t>
            </a:r>
            <a:r>
              <a:rPr lang="en-US" dirty="0" err="1"/>
              <a:t>răspund</a:t>
            </a:r>
            <a:r>
              <a:rPr lang="en-US" dirty="0"/>
              <a:t> </a:t>
            </a:r>
            <a:r>
              <a:rPr lang="en-US" dirty="0" err="1"/>
              <a:t>adecvat</a:t>
            </a:r>
            <a:r>
              <a:rPr lang="en-US" dirty="0"/>
              <a:t> </a:t>
            </a:r>
            <a:r>
              <a:rPr lang="en-US" dirty="0" err="1"/>
              <a:t>nevoilor</a:t>
            </a:r>
            <a:r>
              <a:rPr lang="en-US" dirty="0"/>
              <a:t> </a:t>
            </a:r>
            <a:r>
              <a:rPr lang="en-US" dirty="0" err="1"/>
              <a:t>economice</a:t>
            </a:r>
            <a:r>
              <a:rPr lang="en-US" dirty="0"/>
              <a:t> </a:t>
            </a:r>
            <a:r>
              <a:rPr lang="en-US" dirty="0" err="1"/>
              <a:t>și</a:t>
            </a:r>
            <a:r>
              <a:rPr lang="en-US" dirty="0"/>
              <a:t> </a:t>
            </a:r>
            <a:r>
              <a:rPr lang="en-US" dirty="0" err="1"/>
              <a:t>sociale</a:t>
            </a:r>
            <a:r>
              <a:rPr lang="en-US" dirty="0"/>
              <a:t> ale </a:t>
            </a:r>
            <a:r>
              <a:rPr lang="en-US" dirty="0" err="1"/>
              <a:t>Regiunii</a:t>
            </a:r>
            <a:r>
              <a:rPr lang="en-US" dirty="0"/>
              <a:t> Sud-Est.</a:t>
            </a:r>
          </a:p>
          <a:p>
            <a:pPr marL="285750" indent="-285750" algn="just">
              <a:spcAft>
                <a:spcPts val="1200"/>
              </a:spcAft>
              <a:buFont typeface="Arial" panose="020B0604020202020204" pitchFamily="34" charset="0"/>
              <a:buChar char="•"/>
            </a:pPr>
            <a:r>
              <a:rPr lang="en-US" dirty="0" err="1"/>
              <a:t>Până</a:t>
            </a:r>
            <a:r>
              <a:rPr lang="en-US" dirty="0"/>
              <a:t> la </a:t>
            </a:r>
            <a:r>
              <a:rPr lang="en-US" dirty="0" err="1"/>
              <a:t>sfârșitul</a:t>
            </a:r>
            <a:r>
              <a:rPr lang="en-US" dirty="0"/>
              <a:t> </a:t>
            </a:r>
            <a:r>
              <a:rPr lang="en-US" dirty="0" err="1"/>
              <a:t>anului</a:t>
            </a:r>
            <a:r>
              <a:rPr lang="en-US" dirty="0"/>
              <a:t> 2024, </a:t>
            </a:r>
            <a:r>
              <a:rPr lang="en-US" dirty="0" err="1"/>
              <a:t>implementarea</a:t>
            </a:r>
            <a:r>
              <a:rPr lang="en-US" dirty="0"/>
              <a:t> era </a:t>
            </a:r>
            <a:r>
              <a:rPr lang="en-US" dirty="0" err="1"/>
              <a:t>întârziată</a:t>
            </a:r>
            <a:r>
              <a:rPr lang="en-US" dirty="0"/>
              <a:t> </a:t>
            </a:r>
            <a:r>
              <a:rPr lang="en-US" dirty="0" err="1"/>
              <a:t>semnificativ</a:t>
            </a:r>
            <a:r>
              <a:rPr lang="en-US" dirty="0"/>
              <a:t>: </a:t>
            </a:r>
            <a:r>
              <a:rPr lang="en-US" dirty="0" err="1"/>
              <a:t>doar</a:t>
            </a:r>
            <a:r>
              <a:rPr lang="en-US" dirty="0"/>
              <a:t> </a:t>
            </a:r>
            <a:r>
              <a:rPr lang="ro-RO" dirty="0"/>
              <a:t>3</a:t>
            </a:r>
            <a:r>
              <a:rPr lang="en-US" dirty="0"/>
              <a:t> </a:t>
            </a:r>
            <a:r>
              <a:rPr lang="en-US" dirty="0" err="1"/>
              <a:t>proiecte</a:t>
            </a:r>
            <a:r>
              <a:rPr lang="en-US" dirty="0"/>
              <a:t> au </a:t>
            </a:r>
            <a:r>
              <a:rPr lang="en-US" dirty="0" err="1"/>
              <a:t>fost</a:t>
            </a:r>
            <a:r>
              <a:rPr lang="en-US" dirty="0"/>
              <a:t> </a:t>
            </a:r>
            <a:r>
              <a:rPr lang="en-US" dirty="0" err="1"/>
              <a:t>contractate</a:t>
            </a:r>
            <a:r>
              <a:rPr lang="en-US" dirty="0"/>
              <a:t>, </a:t>
            </a:r>
            <a:r>
              <a:rPr lang="en-US" dirty="0" err="1"/>
              <a:t>iar</a:t>
            </a:r>
            <a:r>
              <a:rPr lang="en-US" dirty="0"/>
              <a:t> </a:t>
            </a:r>
            <a:r>
              <a:rPr lang="en-US" dirty="0" err="1"/>
              <a:t>primul</a:t>
            </a:r>
            <a:r>
              <a:rPr lang="en-US" dirty="0"/>
              <a:t> </a:t>
            </a:r>
            <a:r>
              <a:rPr lang="en-US" dirty="0" err="1"/>
              <a:t>apel</a:t>
            </a:r>
            <a:r>
              <a:rPr lang="en-US" dirty="0"/>
              <a:t> </a:t>
            </a:r>
            <a:r>
              <a:rPr lang="en-US" dirty="0" err="1"/>
              <a:t>destinat</a:t>
            </a:r>
            <a:r>
              <a:rPr lang="en-US" dirty="0"/>
              <a:t> IMM-</a:t>
            </a:r>
            <a:r>
              <a:rPr lang="en-US" dirty="0" err="1"/>
              <a:t>urilor</a:t>
            </a:r>
            <a:r>
              <a:rPr lang="en-US" dirty="0"/>
              <a:t> nu s-a </a:t>
            </a:r>
            <a:r>
              <a:rPr lang="en-US" dirty="0" err="1"/>
              <a:t>concretizat</a:t>
            </a:r>
            <a:r>
              <a:rPr lang="en-US" dirty="0"/>
              <a:t> </a:t>
            </a:r>
            <a:r>
              <a:rPr lang="en-US" dirty="0" err="1"/>
              <a:t>prin</a:t>
            </a:r>
            <a:r>
              <a:rPr lang="en-US" dirty="0"/>
              <a:t> </a:t>
            </a:r>
            <a:r>
              <a:rPr lang="en-US" dirty="0" err="1"/>
              <a:t>contracte</a:t>
            </a:r>
            <a:r>
              <a:rPr lang="en-US" dirty="0"/>
              <a:t>. </a:t>
            </a:r>
            <a:r>
              <a:rPr lang="en-US" dirty="0" err="1"/>
              <a:t>Majoritatea</a:t>
            </a:r>
            <a:r>
              <a:rPr lang="en-US" dirty="0"/>
              <a:t> </a:t>
            </a:r>
            <a:r>
              <a:rPr lang="en-US" dirty="0" err="1"/>
              <a:t>indicatorilor</a:t>
            </a:r>
            <a:r>
              <a:rPr lang="en-US" dirty="0"/>
              <a:t> de </a:t>
            </a:r>
            <a:r>
              <a:rPr lang="en-US" dirty="0" err="1"/>
              <a:t>rezultat</a:t>
            </a:r>
            <a:r>
              <a:rPr lang="en-US" dirty="0"/>
              <a:t> </a:t>
            </a:r>
            <a:r>
              <a:rPr lang="en-US" dirty="0" err="1"/>
              <a:t>și</a:t>
            </a:r>
            <a:r>
              <a:rPr lang="en-US" dirty="0"/>
              <a:t> </a:t>
            </a:r>
            <a:r>
              <a:rPr lang="en-US" dirty="0" err="1"/>
              <a:t>realizare</a:t>
            </a:r>
            <a:r>
              <a:rPr lang="en-US" dirty="0"/>
              <a:t> nu au </a:t>
            </a:r>
            <a:r>
              <a:rPr lang="en-US" dirty="0" err="1"/>
              <a:t>fost</a:t>
            </a:r>
            <a:r>
              <a:rPr lang="en-US" dirty="0"/>
              <a:t> </a:t>
            </a:r>
            <a:r>
              <a:rPr lang="en-US" dirty="0" err="1"/>
              <a:t>atinse</a:t>
            </a:r>
            <a:r>
              <a:rPr lang="en-US" dirty="0"/>
              <a:t>. </a:t>
            </a:r>
            <a:r>
              <a:rPr lang="en-US" dirty="0" err="1"/>
              <a:t>Atingerea</a:t>
            </a:r>
            <a:r>
              <a:rPr lang="en-US" dirty="0"/>
              <a:t> </a:t>
            </a:r>
            <a:r>
              <a:rPr lang="en-US" dirty="0" err="1"/>
              <a:t>țintelor</a:t>
            </a:r>
            <a:r>
              <a:rPr lang="en-US" dirty="0"/>
              <a:t> </a:t>
            </a:r>
            <a:r>
              <a:rPr lang="en-US" dirty="0" err="1"/>
              <a:t>pentru</a:t>
            </a:r>
            <a:r>
              <a:rPr lang="en-US" dirty="0"/>
              <a:t> 2029 </a:t>
            </a:r>
            <a:r>
              <a:rPr lang="en-US" dirty="0" err="1"/>
              <a:t>depinde</a:t>
            </a:r>
            <a:r>
              <a:rPr lang="en-US" dirty="0"/>
              <a:t> de </a:t>
            </a:r>
            <a:r>
              <a:rPr lang="en-US" dirty="0" err="1"/>
              <a:t>accelerarea</a:t>
            </a:r>
            <a:r>
              <a:rPr lang="en-US" dirty="0"/>
              <a:t> </a:t>
            </a:r>
            <a:r>
              <a:rPr lang="en-US" dirty="0" err="1"/>
              <a:t>procesului</a:t>
            </a:r>
            <a:r>
              <a:rPr lang="en-US" dirty="0"/>
              <a:t> de </a:t>
            </a:r>
            <a:r>
              <a:rPr lang="en-US" dirty="0" err="1"/>
              <a:t>selecție</a:t>
            </a:r>
            <a:r>
              <a:rPr lang="en-US" dirty="0"/>
              <a:t> </a:t>
            </a:r>
            <a:r>
              <a:rPr lang="en-US" dirty="0" err="1"/>
              <a:t>și</a:t>
            </a:r>
            <a:r>
              <a:rPr lang="en-US" dirty="0"/>
              <a:t> </a:t>
            </a:r>
            <a:r>
              <a:rPr lang="en-US" dirty="0" err="1"/>
              <a:t>contractare</a:t>
            </a:r>
            <a:r>
              <a:rPr lang="en-US" dirty="0"/>
              <a:t> </a:t>
            </a:r>
            <a:r>
              <a:rPr lang="en-US" dirty="0" err="1"/>
              <a:t>începând</a:t>
            </a:r>
            <a:r>
              <a:rPr lang="en-US" dirty="0"/>
              <a:t> cu 2025.</a:t>
            </a:r>
          </a:p>
          <a:p>
            <a:pPr marL="285750" indent="-285750" algn="just">
              <a:spcAft>
                <a:spcPts val="1200"/>
              </a:spcAft>
              <a:buFont typeface="Arial" panose="020B0604020202020204" pitchFamily="34" charset="0"/>
              <a:buChar char="•"/>
            </a:pPr>
            <a:r>
              <a:rPr lang="en-US" dirty="0" err="1"/>
              <a:t>Printre</a:t>
            </a:r>
            <a:r>
              <a:rPr lang="en-US" dirty="0"/>
              <a:t> </a:t>
            </a:r>
            <a:r>
              <a:rPr lang="en-US" dirty="0" err="1"/>
              <a:t>provocările</a:t>
            </a:r>
            <a:r>
              <a:rPr lang="en-US" dirty="0"/>
              <a:t> </a:t>
            </a:r>
            <a:r>
              <a:rPr lang="en-US" dirty="0" err="1"/>
              <a:t>identificate</a:t>
            </a:r>
            <a:r>
              <a:rPr lang="en-US" dirty="0"/>
              <a:t> se </a:t>
            </a:r>
            <a:r>
              <a:rPr lang="en-US" dirty="0" err="1"/>
              <a:t>numără</a:t>
            </a:r>
            <a:r>
              <a:rPr lang="en-US" dirty="0"/>
              <a:t>: </a:t>
            </a:r>
            <a:r>
              <a:rPr lang="en-US" dirty="0" err="1"/>
              <a:t>lipsa</a:t>
            </a:r>
            <a:r>
              <a:rPr lang="en-US" dirty="0"/>
              <a:t> </a:t>
            </a:r>
            <a:r>
              <a:rPr lang="en-US" dirty="0" err="1"/>
              <a:t>predictibilității</a:t>
            </a:r>
            <a:r>
              <a:rPr lang="en-US" dirty="0"/>
              <a:t> </a:t>
            </a:r>
            <a:r>
              <a:rPr lang="en-US" dirty="0" err="1"/>
              <a:t>apelurilor</a:t>
            </a:r>
            <a:r>
              <a:rPr lang="en-US" dirty="0"/>
              <a:t>, </a:t>
            </a:r>
            <a:r>
              <a:rPr lang="en-US" dirty="0" err="1"/>
              <a:t>probleme</a:t>
            </a:r>
            <a:r>
              <a:rPr lang="en-US" dirty="0"/>
              <a:t> </a:t>
            </a:r>
            <a:r>
              <a:rPr lang="en-US" dirty="0" err="1"/>
              <a:t>tehnice</a:t>
            </a:r>
            <a:r>
              <a:rPr lang="en-US" dirty="0"/>
              <a:t> cu </a:t>
            </a:r>
            <a:r>
              <a:rPr lang="en-US" dirty="0" err="1"/>
              <a:t>platforma</a:t>
            </a:r>
            <a:r>
              <a:rPr lang="en-US" dirty="0"/>
              <a:t> </a:t>
            </a:r>
            <a:r>
              <a:rPr lang="en-US" dirty="0" err="1"/>
              <a:t>MySMIS</a:t>
            </a:r>
            <a:r>
              <a:rPr lang="en-US" dirty="0"/>
              <a:t>, </a:t>
            </a:r>
            <a:r>
              <a:rPr lang="en-US" dirty="0" err="1"/>
              <a:t>cerințe</a:t>
            </a:r>
            <a:r>
              <a:rPr lang="en-US" dirty="0"/>
              <a:t> administrative </a:t>
            </a:r>
            <a:r>
              <a:rPr lang="en-US" dirty="0" err="1"/>
              <a:t>complexe</a:t>
            </a:r>
            <a:r>
              <a:rPr lang="en-US" dirty="0"/>
              <a:t> </a:t>
            </a:r>
            <a:r>
              <a:rPr lang="en-US" dirty="0" err="1"/>
              <a:t>și</a:t>
            </a:r>
            <a:r>
              <a:rPr lang="en-US" dirty="0"/>
              <a:t> </a:t>
            </a:r>
            <a:r>
              <a:rPr lang="en-US" dirty="0" err="1"/>
              <a:t>dificultăți</a:t>
            </a:r>
            <a:r>
              <a:rPr lang="en-US" dirty="0"/>
              <a:t> </a:t>
            </a:r>
            <a:r>
              <a:rPr lang="en-US" dirty="0" err="1"/>
              <a:t>în</a:t>
            </a:r>
            <a:r>
              <a:rPr lang="en-US" dirty="0"/>
              <a:t> </a:t>
            </a:r>
            <a:r>
              <a:rPr lang="en-US" dirty="0" err="1"/>
              <a:t>îndeplinirea</a:t>
            </a:r>
            <a:r>
              <a:rPr lang="en-US" dirty="0"/>
              <a:t> </a:t>
            </a:r>
            <a:r>
              <a:rPr lang="en-US" dirty="0" err="1"/>
              <a:t>condițiilor</a:t>
            </a:r>
            <a:r>
              <a:rPr lang="en-US" dirty="0"/>
              <a:t> de </a:t>
            </a:r>
            <a:r>
              <a:rPr lang="en-US" dirty="0" err="1"/>
              <a:t>mediu</a:t>
            </a:r>
            <a:r>
              <a:rPr lang="en-US" dirty="0"/>
              <a:t> </a:t>
            </a:r>
            <a:r>
              <a:rPr lang="en-US" dirty="0" err="1"/>
              <a:t>și</a:t>
            </a:r>
            <a:r>
              <a:rPr lang="en-US" dirty="0"/>
              <a:t> </a:t>
            </a:r>
            <a:r>
              <a:rPr lang="en-US" dirty="0" err="1"/>
              <a:t>inovare</a:t>
            </a:r>
            <a:r>
              <a:rPr lang="en-US" dirty="0"/>
              <a:t>.</a:t>
            </a:r>
          </a:p>
          <a:p>
            <a:pPr marL="285750" indent="-285750" algn="just">
              <a:spcAft>
                <a:spcPts val="1200"/>
              </a:spcAft>
              <a:buFont typeface="Arial" panose="020B0604020202020204" pitchFamily="34" charset="0"/>
              <a:buChar char="•"/>
            </a:pPr>
            <a:r>
              <a:rPr lang="en-US" dirty="0" err="1"/>
              <a:t>Programul</a:t>
            </a:r>
            <a:r>
              <a:rPr lang="en-US" dirty="0"/>
              <a:t> </a:t>
            </a:r>
            <a:r>
              <a:rPr lang="en-US" dirty="0" err="1"/>
              <a:t>contribuie</a:t>
            </a:r>
            <a:r>
              <a:rPr lang="en-US" dirty="0"/>
              <a:t> indirect la </a:t>
            </a:r>
            <a:r>
              <a:rPr lang="ro-RO" dirty="0"/>
              <a:t>PNIESC și </a:t>
            </a:r>
            <a:r>
              <a:rPr lang="en-US" dirty="0" err="1"/>
              <a:t>tranziția</a:t>
            </a:r>
            <a:r>
              <a:rPr lang="en-US" dirty="0"/>
              <a:t> </a:t>
            </a:r>
            <a:r>
              <a:rPr lang="en-US" dirty="0" err="1"/>
              <a:t>verde</a:t>
            </a:r>
            <a:r>
              <a:rPr lang="en-US" dirty="0"/>
              <a:t> (</a:t>
            </a:r>
            <a:r>
              <a:rPr lang="en-US" dirty="0" err="1"/>
              <a:t>prin</a:t>
            </a:r>
            <a:r>
              <a:rPr lang="en-US" dirty="0"/>
              <a:t> </a:t>
            </a:r>
            <a:r>
              <a:rPr lang="en-US" dirty="0" err="1"/>
              <a:t>digitalizare</a:t>
            </a:r>
            <a:r>
              <a:rPr lang="en-US" dirty="0"/>
              <a:t>, </a:t>
            </a:r>
            <a:r>
              <a:rPr lang="en-US" dirty="0" err="1"/>
              <a:t>eficiență</a:t>
            </a:r>
            <a:r>
              <a:rPr lang="en-US" dirty="0"/>
              <a:t> </a:t>
            </a:r>
            <a:r>
              <a:rPr lang="en-US" dirty="0" err="1"/>
              <a:t>energetică</a:t>
            </a:r>
            <a:r>
              <a:rPr lang="en-US" dirty="0"/>
              <a:t> </a:t>
            </a:r>
            <a:r>
              <a:rPr lang="en-US" dirty="0" err="1"/>
              <a:t>și</a:t>
            </a:r>
            <a:r>
              <a:rPr lang="en-US" dirty="0"/>
              <a:t> </a:t>
            </a:r>
            <a:r>
              <a:rPr lang="en-US" dirty="0" err="1"/>
              <a:t>formare</a:t>
            </a:r>
            <a:r>
              <a:rPr lang="en-US" dirty="0"/>
              <a:t> de </a:t>
            </a:r>
            <a:r>
              <a:rPr lang="en-US" dirty="0" err="1"/>
              <a:t>competențe</a:t>
            </a:r>
            <a:r>
              <a:rPr lang="en-US" dirty="0"/>
              <a:t>) </a:t>
            </a:r>
            <a:r>
              <a:rPr lang="en-US" dirty="0" err="1"/>
              <a:t>și</a:t>
            </a:r>
            <a:r>
              <a:rPr lang="en-US" dirty="0"/>
              <a:t> </a:t>
            </a:r>
            <a:r>
              <a:rPr lang="en-US" dirty="0" err="1"/>
              <a:t>susține</a:t>
            </a:r>
            <a:r>
              <a:rPr lang="en-US" dirty="0"/>
              <a:t> </a:t>
            </a:r>
            <a:r>
              <a:rPr lang="en-US" dirty="0" err="1"/>
              <a:t>grupurile</a:t>
            </a:r>
            <a:r>
              <a:rPr lang="en-US" dirty="0"/>
              <a:t> </a:t>
            </a:r>
            <a:r>
              <a:rPr lang="en-US" dirty="0" err="1"/>
              <a:t>vulnerabile</a:t>
            </a:r>
            <a:r>
              <a:rPr lang="en-US" dirty="0"/>
              <a:t> </a:t>
            </a:r>
            <a:r>
              <a:rPr lang="en-US" dirty="0" err="1"/>
              <a:t>prin</a:t>
            </a:r>
            <a:r>
              <a:rPr lang="en-US" dirty="0"/>
              <a:t> </a:t>
            </a:r>
            <a:r>
              <a:rPr lang="en-US" dirty="0" err="1"/>
              <a:t>sprijin</a:t>
            </a:r>
            <a:r>
              <a:rPr lang="en-US" dirty="0"/>
              <a:t> </a:t>
            </a:r>
            <a:r>
              <a:rPr lang="en-US" dirty="0" err="1"/>
              <a:t>pentru</a:t>
            </a:r>
            <a:r>
              <a:rPr lang="en-US" dirty="0"/>
              <a:t> </a:t>
            </a:r>
            <a:r>
              <a:rPr lang="en-US" dirty="0" err="1"/>
              <a:t>antreprenoriat</a:t>
            </a:r>
            <a:r>
              <a:rPr lang="en-US" dirty="0"/>
              <a:t> </a:t>
            </a:r>
            <a:r>
              <a:rPr lang="en-US" dirty="0" err="1"/>
              <a:t>și</a:t>
            </a:r>
            <a:r>
              <a:rPr lang="en-US" dirty="0"/>
              <a:t> </a:t>
            </a:r>
            <a:r>
              <a:rPr lang="en-US" dirty="0" err="1"/>
              <a:t>locuri</a:t>
            </a:r>
            <a:r>
              <a:rPr lang="en-US" dirty="0"/>
              <a:t> de </a:t>
            </a:r>
            <a:r>
              <a:rPr lang="en-US" dirty="0" err="1"/>
              <a:t>muncă</a:t>
            </a:r>
            <a:r>
              <a:rPr lang="en-US" dirty="0"/>
              <a:t>.</a:t>
            </a:r>
          </a:p>
          <a:p>
            <a:pPr marL="285750" indent="-285750" algn="just">
              <a:spcAft>
                <a:spcPts val="1200"/>
              </a:spcAft>
              <a:buFont typeface="Arial" panose="020B0604020202020204" pitchFamily="34" charset="0"/>
              <a:buChar char="•"/>
            </a:pPr>
            <a:r>
              <a:rPr lang="en-US" dirty="0" err="1"/>
              <a:t>În</a:t>
            </a:r>
            <a:r>
              <a:rPr lang="en-US" dirty="0"/>
              <a:t> zona ITI Delta </a:t>
            </a:r>
            <a:r>
              <a:rPr lang="en-US" dirty="0" err="1"/>
              <a:t>Dunării</a:t>
            </a:r>
            <a:r>
              <a:rPr lang="en-US" dirty="0"/>
              <a:t>, </a:t>
            </a:r>
            <a:r>
              <a:rPr lang="en-US" dirty="0" err="1"/>
              <a:t>accesarea</a:t>
            </a:r>
            <a:r>
              <a:rPr lang="en-US" dirty="0"/>
              <a:t> </a:t>
            </a:r>
            <a:r>
              <a:rPr lang="en-US" dirty="0" err="1"/>
              <a:t>fondurilor</a:t>
            </a:r>
            <a:r>
              <a:rPr lang="en-US" dirty="0"/>
              <a:t> </a:t>
            </a:r>
            <a:r>
              <a:rPr lang="en-US" dirty="0" err="1"/>
              <a:t>este</a:t>
            </a:r>
            <a:r>
              <a:rPr lang="en-US" dirty="0"/>
              <a:t> </a:t>
            </a:r>
            <a:r>
              <a:rPr lang="en-US" dirty="0" err="1"/>
              <a:t>îngreunată</a:t>
            </a:r>
            <a:r>
              <a:rPr lang="en-US" dirty="0"/>
              <a:t> de </a:t>
            </a:r>
            <a:r>
              <a:rPr lang="en-US" dirty="0" err="1"/>
              <a:t>lipsa</a:t>
            </a:r>
            <a:r>
              <a:rPr lang="en-US" dirty="0"/>
              <a:t> </a:t>
            </a:r>
            <a:r>
              <a:rPr lang="en-US" dirty="0" err="1"/>
              <a:t>apelurilor</a:t>
            </a:r>
            <a:r>
              <a:rPr lang="en-US" dirty="0"/>
              <a:t> </a:t>
            </a:r>
            <a:r>
              <a:rPr lang="en-US" dirty="0" err="1"/>
              <a:t>și</a:t>
            </a:r>
            <a:r>
              <a:rPr lang="en-US" dirty="0"/>
              <a:t> </a:t>
            </a:r>
            <a:r>
              <a:rPr lang="en-US" dirty="0" err="1"/>
              <a:t>capacitatea</a:t>
            </a:r>
            <a:r>
              <a:rPr lang="en-US" dirty="0"/>
              <a:t> </a:t>
            </a:r>
            <a:r>
              <a:rPr lang="en-US" dirty="0" err="1"/>
              <a:t>redusă</a:t>
            </a:r>
            <a:r>
              <a:rPr lang="en-US" dirty="0"/>
              <a:t> a </a:t>
            </a:r>
            <a:r>
              <a:rPr lang="en-US" dirty="0" err="1"/>
              <a:t>beneficiarilor</a:t>
            </a:r>
            <a:r>
              <a:rPr lang="en-US" dirty="0"/>
              <a:t>. </a:t>
            </a:r>
            <a:r>
              <a:rPr lang="ro-RO" dirty="0"/>
              <a:t>Este necesar</a:t>
            </a:r>
            <a:r>
              <a:rPr lang="en-US" dirty="0"/>
              <a:t> </a:t>
            </a:r>
            <a:r>
              <a:rPr lang="en-US" dirty="0" err="1"/>
              <a:t>sprijin</a:t>
            </a:r>
            <a:r>
              <a:rPr lang="en-US" dirty="0"/>
              <a:t> </a:t>
            </a:r>
            <a:r>
              <a:rPr lang="en-US" dirty="0" err="1"/>
              <a:t>personalizat</a:t>
            </a:r>
            <a:r>
              <a:rPr lang="en-US" dirty="0"/>
              <a:t> </a:t>
            </a:r>
            <a:r>
              <a:rPr lang="en-US" dirty="0" err="1"/>
              <a:t>și</a:t>
            </a:r>
            <a:r>
              <a:rPr lang="en-US" dirty="0"/>
              <a:t> </a:t>
            </a:r>
            <a:r>
              <a:rPr lang="en-US" dirty="0" err="1"/>
              <a:t>mecanisme</a:t>
            </a:r>
            <a:r>
              <a:rPr lang="en-US" dirty="0"/>
              <a:t> de </a:t>
            </a:r>
            <a:r>
              <a:rPr lang="en-US" dirty="0" err="1"/>
              <a:t>suport</a:t>
            </a:r>
            <a:r>
              <a:rPr lang="en-US" dirty="0"/>
              <a:t> </a:t>
            </a:r>
            <a:r>
              <a:rPr lang="en-US" dirty="0" err="1"/>
              <a:t>pentru</a:t>
            </a:r>
            <a:r>
              <a:rPr lang="en-US" dirty="0"/>
              <a:t> UAT-urile din </a:t>
            </a:r>
            <a:r>
              <a:rPr lang="en-US" dirty="0" err="1"/>
              <a:t>zonă</a:t>
            </a:r>
            <a:r>
              <a:rPr lang="en-US" dirty="0"/>
              <a:t>.</a:t>
            </a:r>
          </a:p>
        </p:txBody>
      </p:sp>
    </p:spTree>
    <p:extLst>
      <p:ext uri="{BB962C8B-B14F-4D97-AF65-F5344CB8AC3E}">
        <p14:creationId xmlns:p14="http://schemas.microsoft.com/office/powerpoint/2010/main" val="668252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26586"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B6038455-74B5-4A34-9B99-BC58BFFD2289}"/>
              </a:ext>
            </a:extLst>
          </p:cNvPr>
          <p:cNvSpPr txBox="1"/>
          <p:nvPr/>
        </p:nvSpPr>
        <p:spPr>
          <a:xfrm>
            <a:off x="877085" y="1443841"/>
            <a:ext cx="10842967" cy="4486100"/>
          </a:xfrm>
          <a:prstGeom prst="rect">
            <a:avLst/>
          </a:prstGeom>
          <a:noFill/>
        </p:spPr>
        <p:txBody>
          <a:bodyPr wrap="square">
            <a:spAutoFit/>
          </a:bodyPr>
          <a:lstStyle/>
          <a:p>
            <a:pPr marL="285750" indent="-285750" algn="just">
              <a:lnSpc>
                <a:spcPct val="150000"/>
              </a:lnSpc>
              <a:buFont typeface="Wingdings" panose="05000000000000000000" pitchFamily="2" charset="2"/>
              <a:buChar char="ü"/>
            </a:pP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Accelerarea lansării apelurilor de proiecte,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pe baza unui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calendar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clar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al acestora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50000"/>
              </a:lnSpc>
              <a:buFont typeface="Wingdings" panose="05000000000000000000" pitchFamily="2" charset="2"/>
              <a:buChar char="ü"/>
            </a:pP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Analiza opțiunii unor a</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peluri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cu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depunere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continua</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acestea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oferind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flexibilitate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un flux constant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reducând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astfel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asupra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evaluatorilor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marL="285750" indent="-285750" algn="just">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Optimizarea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proceselor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administrative</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implificarea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solicitate,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reducerea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redundanțelor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raportare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flexibilizarea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mecanismelor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revizuire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bugetelor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Îmbunătățirea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capacității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administrative a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A</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M:</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xtinderea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personalului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evaluatori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personal care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elaborează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scheme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ajutor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stat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ghidurile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solicitantului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ofițeri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contractare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optimizarea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proceselor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selecție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Sprijinirea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beneficiarilor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conformarea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la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cerințele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DNSH</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prin o</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rganizarea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unor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sesiuni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instruire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Monitorizarea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și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realocarea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fondurilor</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o</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periodică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gradului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absorbție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dacă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necesar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realocarea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acestora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către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cerere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mai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lnSpc>
                <a:spcPct val="150000"/>
              </a:lnSpc>
              <a:buFont typeface="Wingdings" panose="05000000000000000000" pitchFamily="2" charset="2"/>
              <a:buChar char="ü"/>
            </a:pP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Crearea</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unor</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mecanisme</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dedicate de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asistență</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tehnică</a:t>
            </a:r>
            <a:r>
              <a:rPr lang="ro-RO"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pentru </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ITI Delta </a:t>
            </a:r>
            <a:r>
              <a:rPr lang="en-US" sz="1600" b="1" dirty="0" err="1">
                <a:solidFill>
                  <a:srgbClr val="31B349"/>
                </a:solidFill>
                <a:latin typeface="Calibri" panose="020F0502020204030204" pitchFamily="34" charset="0"/>
                <a:ea typeface="Calibri" panose="020F0502020204030204" pitchFamily="34" charset="0"/>
                <a:cs typeface="Calibri" panose="020F0502020204030204" pitchFamily="34" charset="0"/>
              </a:rPr>
              <a:t>Dunării</a:t>
            </a:r>
            <a:r>
              <a:rPr lang="en-US" sz="1600" b="1" dirty="0">
                <a:solidFill>
                  <a:srgbClr val="31B34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inclusiv</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sprijin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elaborarea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proiectelor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7154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692771"/>
          </a:xfrm>
          <a:prstGeom prst="rect">
            <a:avLst/>
          </a:prstGeom>
          <a:noFill/>
        </p:spPr>
        <p:txBody>
          <a:bodyPr wrap="square">
            <a:spAutoFit/>
          </a:bodyPr>
          <a:lstStyle/>
          <a:p>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1, „</a:t>
            </a:r>
            <a:r>
              <a:rPr lang="it-IT"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 regiune competitivă, prin inovare, digitalizare, și întreprinderi dinamice </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P1</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P1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29405"/>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6435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90717" y="4405792"/>
            <a:ext cx="6908922" cy="13208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Regional Sud-Est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șapte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Contribuția metodelor și instrumentelor de evaluare la formularea răspunsurilor este vizualizată în tabelul de mai jos: </a:t>
            </a:r>
          </a:p>
        </p:txBody>
      </p:sp>
      <p:pic>
        <p:nvPicPr>
          <p:cNvPr id="8" name="Picture 7">
            <a:extLst>
              <a:ext uri="{FF2B5EF4-FFF2-40B4-BE49-F238E27FC236}">
                <a16:creationId xmlns:a16="http://schemas.microsoft.com/office/drawing/2014/main" id="{52B189AC-A24B-3E58-108E-C734EBB94D34}"/>
              </a:ext>
            </a:extLst>
          </p:cNvPr>
          <p:cNvPicPr>
            <a:picLocks noChangeAspect="1"/>
          </p:cNvPicPr>
          <p:nvPr/>
        </p:nvPicPr>
        <p:blipFill>
          <a:blip r:embed="rId8"/>
          <a:stretch>
            <a:fillRect/>
          </a:stretch>
        </p:blipFill>
        <p:spPr>
          <a:xfrm>
            <a:off x="1881788" y="2639435"/>
            <a:ext cx="8428421" cy="2901407"/>
          </a:xfrm>
          <a:prstGeom prst="rect">
            <a:avLst/>
          </a:prstGeom>
        </p:spPr>
      </p:pic>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90717" y="119511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AE55F5D4-EAFF-DC49-6E84-1BEE1A539C68}"/>
              </a:ext>
            </a:extLst>
          </p:cNvPr>
          <p:cNvSpPr>
            <a:spLocks noGrp="1"/>
          </p:cNvSpPr>
          <p:nvPr>
            <p:ph type="subTitle" idx="1"/>
          </p:nvPr>
        </p:nvSpPr>
        <p:spPr>
          <a:xfrm>
            <a:off x="690717" y="1625289"/>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șapte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a:t>
            </a:r>
          </a:p>
        </p:txBody>
      </p:sp>
      <p:sp>
        <p:nvSpPr>
          <p:cNvPr id="7" name="TextBox 6">
            <a:extLst>
              <a:ext uri="{FF2B5EF4-FFF2-40B4-BE49-F238E27FC236}">
                <a16:creationId xmlns:a16="http://schemas.microsoft.com/office/drawing/2014/main" id="{5B98A50C-4634-DA55-0905-D4BBA5AA6575}"/>
              </a:ext>
            </a:extLst>
          </p:cNvPr>
          <p:cNvSpPr txBox="1"/>
          <p:nvPr/>
        </p:nvSpPr>
        <p:spPr>
          <a:xfrm>
            <a:off x="385917" y="2812680"/>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F1E0961-4139-7589-B2F4-1A139E13977E}"/>
              </a:ext>
            </a:extLst>
          </p:cNvPr>
          <p:cNvSpPr txBox="1"/>
          <p:nvPr/>
        </p:nvSpPr>
        <p:spPr>
          <a:xfrm>
            <a:off x="3700819" y="2812680"/>
            <a:ext cx="4532439" cy="338554"/>
          </a:xfrm>
          <a:prstGeom prst="rect">
            <a:avLst/>
          </a:prstGeom>
          <a:noFill/>
        </p:spPr>
        <p:txBody>
          <a:bodyPr wrap="square">
            <a:spAutoFit/>
          </a:bodyPr>
          <a:lstStyle/>
          <a:p>
            <a:pPr algn="ct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Termen de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referință</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31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decembrie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2024</a:t>
            </a:r>
          </a:p>
        </p:txBody>
      </p:sp>
      <p:sp>
        <p:nvSpPr>
          <p:cNvPr id="13" name="TextBox 12">
            <a:extLst>
              <a:ext uri="{FF2B5EF4-FFF2-40B4-BE49-F238E27FC236}">
                <a16:creationId xmlns:a16="http://schemas.microsoft.com/office/drawing/2014/main" id="{222C22D1-A04C-1C9C-8598-85CCCB9726BF}"/>
              </a:ext>
            </a:extLst>
          </p:cNvPr>
          <p:cNvSpPr txBox="1"/>
          <p:nvPr/>
        </p:nvSpPr>
        <p:spPr>
          <a:xfrm>
            <a:off x="8362218" y="2781902"/>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14">
            <a:extLst>
              <a:ext uri="{FF2B5EF4-FFF2-40B4-BE49-F238E27FC236}">
                <a16:creationId xmlns:a16="http://schemas.microsoft.com/office/drawing/2014/main" id="{3DA6AFAE-1CDB-34E4-380C-5EB5500769D0}"/>
              </a:ext>
            </a:extLst>
          </p:cNvPr>
          <p:cNvCxnSpPr>
            <a:cxnSpLocks/>
          </p:cNvCxnSpPr>
          <p:nvPr/>
        </p:nvCxnSpPr>
        <p:spPr>
          <a:xfrm>
            <a:off x="3759811" y="2981957"/>
            <a:ext cx="0" cy="21603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0885FB-AAC9-65BC-BBE0-0B849B269F16}"/>
              </a:ext>
            </a:extLst>
          </p:cNvPr>
          <p:cNvCxnSpPr/>
          <p:nvPr/>
        </p:nvCxnSpPr>
        <p:spPr>
          <a:xfrm>
            <a:off x="8182954" y="2966568"/>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385917" y="3396502"/>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BE2A5804-2B8C-9A75-D696-40A7BE15E60C}"/>
              </a:ext>
            </a:extLst>
          </p:cNvPr>
          <p:cNvSpPr txBox="1"/>
          <p:nvPr/>
        </p:nvSpPr>
        <p:spPr>
          <a:xfrm>
            <a:off x="3911713" y="3364369"/>
            <a:ext cx="3868685" cy="2246769"/>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Termenul fix al evaluării a fost stabilit la mijlocul perioadei de implementare. Inițial, analizele s-au bazat pe date disponibile până în noiembrie 2024.</a:t>
            </a: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 fost necesară reluarea analizelor după obținerea datelor de la 31 decembrie 2024 (disponibile abia la sfârșit de ianuarie), ceea ce a adăugat o presiune suplimentară asupra procesului de evaluare</a:t>
            </a:r>
          </a:p>
        </p:txBody>
      </p:sp>
      <p:sp>
        <p:nvSpPr>
          <p:cNvPr id="21" name="TextBox 20">
            <a:extLst>
              <a:ext uri="{FF2B5EF4-FFF2-40B4-BE49-F238E27FC236}">
                <a16:creationId xmlns:a16="http://schemas.microsoft.com/office/drawing/2014/main" id="{4FDA6DDE-CFEE-9ABE-C793-C1719895D6B1}"/>
              </a:ext>
            </a:extLst>
          </p:cNvPr>
          <p:cNvSpPr txBox="1"/>
          <p:nvPr/>
        </p:nvSpPr>
        <p:spPr>
          <a:xfrm>
            <a:off x="8272586" y="3364369"/>
            <a:ext cx="3569826" cy="2031325"/>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Majoritatea proiectelor sunt:</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Etapizate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Aflate în faza de evaluare și selecție, l</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ipsa proiectelor finalizate a împiedicat evaluarea rezultatelor efective.</a:t>
            </a: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Analiza s-a bazat doar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7" y="1336305"/>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1 – „</a:t>
            </a:r>
            <a:r>
              <a:rPr lang="it-IT"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O regiune competitivă, prin inovare, digitalizare, și întreprinderi dinamice</a:t>
            </a: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7" y="1885480"/>
            <a:ext cx="10547554" cy="3377364"/>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Susținerea inovării, prin stimularea dezvoltării mediului antreprenorial, a sectorului CDI și a colaborării dintre acestea, a digitalizării IMM-urilor și administrației publice, în contextul specializării inteligente, sunt direcții de acțiune cheie pentru creșterea competitivității Regiunii Sud-Est. În acest scop, sunt necesare o serie de acțiuni: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consolidarea capacităților de cercetare și inovare la nivelul mediului academic, mediului public și privat</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creșterea competitivității domeniilor cu potențial de specializare inteligentă, prin digitalizarea proceselor și utilizarea sistemelor informatice,</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abilităților resurselor umane pentru specializare inteligentă, tranziție industrială și antreprenoriat </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adoptarea tehnologiilor avansate în domeniile de specializare inteligentă.</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Toate aceste domenii și acțiuni sunt finanțate la nivel regional prin PRSE 2021-2027.</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08C21CD7-CF68-0032-5CD8-E41D973C9899}"/>
              </a:ext>
            </a:extLst>
          </p:cNvPr>
          <p:cNvSpPr txBox="1">
            <a:spLocks/>
          </p:cNvSpPr>
          <p:nvPr/>
        </p:nvSpPr>
        <p:spPr>
          <a:xfrm>
            <a:off x="751279" y="2430790"/>
            <a:ext cx="4764615"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1.1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Susținerea activităților de cercetare și inovare</a:t>
            </a:r>
          </a:p>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1.2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Sprijinirea transferului tehnologic pentru creșterea gradului de inovare a întreprinderilor</a:t>
            </a:r>
          </a:p>
        </p:txBody>
      </p:sp>
      <p:sp>
        <p:nvSpPr>
          <p:cNvPr id="24" name="TextBox 23">
            <a:extLst>
              <a:ext uri="{FF2B5EF4-FFF2-40B4-BE49-F238E27FC236}">
                <a16:creationId xmlns:a16="http://schemas.microsoft.com/office/drawing/2014/main" id="{D9A38F01-8005-1F33-82AF-018C645EF909}"/>
              </a:ext>
            </a:extLst>
          </p:cNvPr>
          <p:cNvSpPr txBox="1"/>
          <p:nvPr/>
        </p:nvSpPr>
        <p:spPr>
          <a:xfrm>
            <a:off x="6419579" y="2634941"/>
            <a:ext cx="5418460" cy="1760610"/>
          </a:xfrm>
          <a:prstGeom prst="rect">
            <a:avLst/>
          </a:prstGeom>
          <a:noFill/>
        </p:spPr>
        <p:txBody>
          <a:bodyPr wrap="square">
            <a:spAutoFit/>
          </a:bodyPr>
          <a:lstStyle/>
          <a:p>
            <a:pPr>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1.5 </a:t>
            </a:r>
            <a:r>
              <a:rPr lang="pt-BR" sz="1600" dirty="0">
                <a:solidFill>
                  <a:srgbClr val="213F99"/>
                </a:solidFill>
                <a:latin typeface="Calibri" panose="020F0502020204030204" pitchFamily="34" charset="0"/>
                <a:ea typeface="Calibri" panose="020F0502020204030204" pitchFamily="34" charset="0"/>
                <a:cs typeface="Calibri" panose="020F0502020204030204" pitchFamily="34" charset="0"/>
              </a:rPr>
              <a:t>Sprijinirea companiilor prin intermediul infrastructurilor suport de afaceri</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1.6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Stimularea activităților inovatoare și creșterea competitivității IMM-urilor</a:t>
            </a:r>
          </a:p>
          <a:p>
            <a:pPr>
              <a:lnSpc>
                <a:spcPct val="114000"/>
              </a:lnSpc>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1.6 ITI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Stimularea activităților inovatoare și creșterea competitivității IMM-urilor</a:t>
            </a:r>
          </a:p>
        </p:txBody>
      </p:sp>
      <p:sp>
        <p:nvSpPr>
          <p:cNvPr id="25" name="TextBox 24">
            <a:extLst>
              <a:ext uri="{FF2B5EF4-FFF2-40B4-BE49-F238E27FC236}">
                <a16:creationId xmlns:a16="http://schemas.microsoft.com/office/drawing/2014/main" id="{89495ED6-1A0D-C98B-AD59-D4B603F5A2DD}"/>
              </a:ext>
            </a:extLst>
          </p:cNvPr>
          <p:cNvSpPr txBox="1"/>
          <p:nvPr/>
        </p:nvSpPr>
        <p:spPr>
          <a:xfrm>
            <a:off x="751282" y="1853514"/>
            <a:ext cx="4989526"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OS1.1.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Dezvoltarea și sporirea capacităților de cercetare și inovare și adoptarea tehnologiilor avansate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F71B2B69-F784-DCFF-5C21-E0139C3D3C98}"/>
              </a:ext>
            </a:extLst>
          </p:cNvPr>
          <p:cNvSpPr txBox="1"/>
          <p:nvPr/>
        </p:nvSpPr>
        <p:spPr>
          <a:xfrm>
            <a:off x="6419579" y="1853514"/>
            <a:ext cx="5021139" cy="861774"/>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OS1.3.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Intensificarea creșterii sustenabile și creșterea competitivității IMM-urilor și crearea de locuri de muncă în cadrul IMMurilor, inclusiv prin investiții productive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2AB2FA10-8D64-4A27-88D7-4D49435DE37F}"/>
              </a:ext>
            </a:extLst>
          </p:cNvPr>
          <p:cNvSpPr txBox="1"/>
          <p:nvPr/>
        </p:nvSpPr>
        <p:spPr>
          <a:xfrm>
            <a:off x="751279" y="3787677"/>
            <a:ext cx="5148076" cy="861774"/>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OS1.2.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Valorificarea avantajelor digitalizării, în beneficiul cetățenilor, al companiilor, al organizațiilor de cercetare și al autorităților publice</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16" name="Subtitle 2">
            <a:extLst>
              <a:ext uri="{FF2B5EF4-FFF2-40B4-BE49-F238E27FC236}">
                <a16:creationId xmlns:a16="http://schemas.microsoft.com/office/drawing/2014/main" id="{F168425E-5BEB-4368-908E-3B5E25866CC1}"/>
              </a:ext>
            </a:extLst>
          </p:cNvPr>
          <p:cNvSpPr txBox="1">
            <a:spLocks/>
          </p:cNvSpPr>
          <p:nvPr/>
        </p:nvSpPr>
        <p:spPr>
          <a:xfrm>
            <a:off x="751279" y="4649451"/>
            <a:ext cx="5216901"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1.3 </a:t>
            </a:r>
            <a:r>
              <a:rPr lang="pt-BR" sz="1600" dirty="0">
                <a:solidFill>
                  <a:srgbClr val="213F99"/>
                </a:solidFill>
                <a:latin typeface="Calibri" panose="020F0502020204030204" pitchFamily="34" charset="0"/>
                <a:ea typeface="Calibri" panose="020F0502020204030204" pitchFamily="34" charset="0"/>
                <a:cs typeface="Calibri" panose="020F0502020204030204" pitchFamily="34" charset="0"/>
              </a:rPr>
              <a:t>Creșterea gradului de digitalizare în IMM-uri</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1.4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Susținerea digitalizării serviciilor publice într-un cadru integrat la nivel local și regional</a:t>
            </a:r>
          </a:p>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1.3 ITI </a:t>
            </a:r>
            <a:r>
              <a:rPr lang="pt-BR" sz="1600" dirty="0">
                <a:solidFill>
                  <a:srgbClr val="213F99"/>
                </a:solidFill>
                <a:latin typeface="Calibri" panose="020F0502020204030204" pitchFamily="34" charset="0"/>
                <a:ea typeface="Calibri" panose="020F0502020204030204" pitchFamily="34" charset="0"/>
                <a:cs typeface="Calibri" panose="020F0502020204030204" pitchFamily="34" charset="0"/>
              </a:rPr>
              <a:t>Creșterea gradului de digitalizare în IMM-uri</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5286FEE6-2174-4B36-92E4-70E1B3B7B144}"/>
              </a:ext>
            </a:extLst>
          </p:cNvPr>
          <p:cNvSpPr txBox="1"/>
          <p:nvPr/>
        </p:nvSpPr>
        <p:spPr>
          <a:xfrm>
            <a:off x="6419578" y="4473851"/>
            <a:ext cx="5021139"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OS1.4. :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Dezvoltarea competențelor pentru specializare inteligentă, tranziție industrială și antreprenoriat</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E2BCEF0B-87F6-46F2-AF99-303FE1F8AA48}"/>
              </a:ext>
            </a:extLst>
          </p:cNvPr>
          <p:cNvSpPr txBox="1">
            <a:spLocks/>
          </p:cNvSpPr>
          <p:nvPr/>
        </p:nvSpPr>
        <p:spPr>
          <a:xfrm>
            <a:off x="6419578" y="5041189"/>
            <a:ext cx="5216901" cy="6435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1.7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competențelor pentru specializare inteligentă și antreprenoriat</a:t>
            </a: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464956"/>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b="1" dirty="0">
                <a:solidFill>
                  <a:srgbClr val="213F99"/>
                </a:solidFill>
                <a:effectLst/>
                <a:latin typeface="Calibri" panose="020F0502020204030204" pitchFamily="34" charset="0"/>
                <a:ea typeface="Calibri" panose="020F0502020204030204" pitchFamily="34" charset="0"/>
              </a:rPr>
              <a:t>În ce măsură obiectivele, acțiunile și intervențiile implementate continuă să raspundă la recomandările relevante din cadrul Semestrului European?</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5E98D6B6-AB99-4FBF-93C1-07540179D04A}"/>
              </a:ext>
            </a:extLst>
          </p:cNvPr>
          <p:cNvSpPr txBox="1"/>
          <p:nvPr/>
        </p:nvSpPr>
        <p:spPr>
          <a:xfrm>
            <a:off x="751282" y="2259449"/>
            <a:ext cx="10359170" cy="2339102"/>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dirty="0" err="1"/>
              <a:t>Obiectivele</a:t>
            </a:r>
            <a:r>
              <a:rPr lang="en-US" dirty="0"/>
              <a:t> </a:t>
            </a:r>
            <a:r>
              <a:rPr lang="en-US" dirty="0" err="1"/>
              <a:t>și</a:t>
            </a:r>
            <a:r>
              <a:rPr lang="en-US" dirty="0"/>
              <a:t> </a:t>
            </a:r>
            <a:r>
              <a:rPr lang="en-US" dirty="0" err="1"/>
              <a:t>acțiunile</a:t>
            </a:r>
            <a:r>
              <a:rPr lang="en-US" dirty="0"/>
              <a:t> </a:t>
            </a:r>
            <a:r>
              <a:rPr lang="en-US" dirty="0" err="1"/>
              <a:t>implementate</a:t>
            </a:r>
            <a:r>
              <a:rPr lang="en-US" dirty="0"/>
              <a:t> </a:t>
            </a:r>
            <a:r>
              <a:rPr lang="en-US" dirty="0" err="1"/>
              <a:t>prin</a:t>
            </a:r>
            <a:r>
              <a:rPr lang="en-US" dirty="0"/>
              <a:t> </a:t>
            </a:r>
            <a:r>
              <a:rPr lang="en-US" dirty="0" err="1"/>
              <a:t>Prioritatea</a:t>
            </a:r>
            <a:r>
              <a:rPr lang="en-US" dirty="0"/>
              <a:t> 1 a </a:t>
            </a:r>
            <a:r>
              <a:rPr lang="en-US" dirty="0" err="1"/>
              <a:t>Programului</a:t>
            </a:r>
            <a:r>
              <a:rPr lang="en-US" dirty="0"/>
              <a:t> Regional Sud-Est 2021-2027 sunt, </a:t>
            </a:r>
            <a:r>
              <a:rPr lang="en-US" dirty="0" err="1"/>
              <a:t>în</a:t>
            </a:r>
            <a:r>
              <a:rPr lang="en-US" dirty="0"/>
              <a:t> mare </a:t>
            </a:r>
            <a:r>
              <a:rPr lang="en-US" dirty="0" err="1"/>
              <a:t>măsură</a:t>
            </a:r>
            <a:r>
              <a:rPr lang="en-US" dirty="0"/>
              <a:t>, </a:t>
            </a:r>
            <a:r>
              <a:rPr lang="en-US" dirty="0" err="1"/>
              <a:t>aliniate</a:t>
            </a:r>
            <a:r>
              <a:rPr lang="en-US" dirty="0"/>
              <a:t> la </a:t>
            </a:r>
            <a:r>
              <a:rPr lang="en-US" dirty="0" err="1"/>
              <a:t>Recomandările</a:t>
            </a:r>
            <a:r>
              <a:rPr lang="en-US" dirty="0"/>
              <a:t> </a:t>
            </a:r>
            <a:r>
              <a:rPr lang="en-US" dirty="0" err="1"/>
              <a:t>Specifice</a:t>
            </a:r>
            <a:r>
              <a:rPr lang="en-US" dirty="0"/>
              <a:t> de </a:t>
            </a:r>
            <a:r>
              <a:rPr lang="en-US" dirty="0" err="1"/>
              <a:t>Țară</a:t>
            </a:r>
            <a:r>
              <a:rPr lang="en-US" dirty="0"/>
              <a:t> formulate de </a:t>
            </a:r>
            <a:r>
              <a:rPr lang="en-US" dirty="0" err="1"/>
              <a:t>Comisia</a:t>
            </a:r>
            <a:r>
              <a:rPr lang="en-US" dirty="0"/>
              <a:t> </a:t>
            </a:r>
            <a:r>
              <a:rPr lang="en-US" dirty="0" err="1"/>
              <a:t>Europeană</a:t>
            </a:r>
            <a:r>
              <a:rPr lang="en-US" dirty="0"/>
              <a:t>. </a:t>
            </a:r>
            <a:endParaRPr lang="ro-RO" dirty="0"/>
          </a:p>
          <a:p>
            <a:pPr marL="285750" indent="-285750" algn="just">
              <a:spcAft>
                <a:spcPts val="1200"/>
              </a:spcAft>
              <a:buFont typeface="Arial" panose="020B0604020202020204" pitchFamily="34" charset="0"/>
              <a:buChar char="•"/>
            </a:pPr>
            <a:r>
              <a:rPr lang="en-US" dirty="0" err="1"/>
              <a:t>Programul</a:t>
            </a:r>
            <a:r>
              <a:rPr lang="en-US" dirty="0"/>
              <a:t> </a:t>
            </a:r>
            <a:r>
              <a:rPr lang="en-US" dirty="0" err="1"/>
              <a:t>sprijină</a:t>
            </a:r>
            <a:r>
              <a:rPr lang="en-US" dirty="0"/>
              <a:t> </a:t>
            </a:r>
            <a:r>
              <a:rPr lang="en-US" dirty="0" err="1"/>
              <a:t>inovarea</a:t>
            </a:r>
            <a:r>
              <a:rPr lang="en-US" dirty="0"/>
              <a:t>, </a:t>
            </a:r>
            <a:r>
              <a:rPr lang="en-US" dirty="0" err="1"/>
              <a:t>digitalizarea</a:t>
            </a:r>
            <a:r>
              <a:rPr lang="en-US" dirty="0"/>
              <a:t> </a:t>
            </a:r>
            <a:r>
              <a:rPr lang="en-US" dirty="0" err="1"/>
              <a:t>și</a:t>
            </a:r>
            <a:r>
              <a:rPr lang="en-US" dirty="0"/>
              <a:t> </a:t>
            </a:r>
            <a:r>
              <a:rPr lang="en-US" dirty="0" err="1"/>
              <a:t>competitivitatea</a:t>
            </a:r>
            <a:r>
              <a:rPr lang="en-US" dirty="0"/>
              <a:t> IMM-</a:t>
            </a:r>
            <a:r>
              <a:rPr lang="en-US" dirty="0" err="1"/>
              <a:t>urilor</a:t>
            </a:r>
            <a:r>
              <a:rPr lang="en-US" dirty="0"/>
              <a:t>, </a:t>
            </a:r>
            <a:r>
              <a:rPr lang="en-US" dirty="0" err="1"/>
              <a:t>având</a:t>
            </a:r>
            <a:r>
              <a:rPr lang="en-US" dirty="0"/>
              <a:t> un </a:t>
            </a:r>
            <a:r>
              <a:rPr lang="en-US" dirty="0" err="1"/>
              <a:t>rol</a:t>
            </a:r>
            <a:r>
              <a:rPr lang="en-US" dirty="0"/>
              <a:t> </a:t>
            </a:r>
            <a:r>
              <a:rPr lang="en-US" dirty="0" err="1"/>
              <a:t>esențial</a:t>
            </a:r>
            <a:r>
              <a:rPr lang="en-US" dirty="0"/>
              <a:t> </a:t>
            </a:r>
            <a:r>
              <a:rPr lang="en-US" dirty="0" err="1"/>
              <a:t>în</a:t>
            </a:r>
            <a:r>
              <a:rPr lang="en-US" dirty="0"/>
              <a:t> </a:t>
            </a:r>
            <a:r>
              <a:rPr lang="en-US" dirty="0" err="1"/>
              <a:t>modernizarea</a:t>
            </a:r>
            <a:r>
              <a:rPr lang="en-US" dirty="0"/>
              <a:t> </a:t>
            </a:r>
            <a:r>
              <a:rPr lang="en-US" dirty="0" err="1"/>
              <a:t>economică</a:t>
            </a:r>
            <a:r>
              <a:rPr lang="en-US" dirty="0"/>
              <a:t> a </a:t>
            </a:r>
            <a:r>
              <a:rPr lang="en-US" dirty="0" err="1"/>
              <a:t>regiunii</a:t>
            </a:r>
            <a:r>
              <a:rPr lang="en-US" dirty="0"/>
              <a:t>. </a:t>
            </a:r>
            <a:endParaRPr lang="ro-RO" dirty="0"/>
          </a:p>
          <a:p>
            <a:pPr marL="285750" indent="-285750" algn="just">
              <a:spcAft>
                <a:spcPts val="1200"/>
              </a:spcAft>
              <a:buFont typeface="Arial" panose="020B0604020202020204" pitchFamily="34" charset="0"/>
              <a:buChar char="•"/>
            </a:pPr>
            <a:r>
              <a:rPr lang="en-US" dirty="0"/>
              <a:t>Cu </a:t>
            </a:r>
            <a:r>
              <a:rPr lang="en-US" dirty="0" err="1"/>
              <a:t>toate</a:t>
            </a:r>
            <a:r>
              <a:rPr lang="en-US" dirty="0"/>
              <a:t> </a:t>
            </a:r>
            <a:r>
              <a:rPr lang="en-US" dirty="0" err="1"/>
              <a:t>acestea</a:t>
            </a:r>
            <a:r>
              <a:rPr lang="en-US" dirty="0"/>
              <a:t>, </a:t>
            </a:r>
            <a:r>
              <a:rPr lang="en-US" dirty="0" err="1"/>
              <a:t>implementarea</a:t>
            </a:r>
            <a:r>
              <a:rPr lang="en-US" dirty="0"/>
              <a:t> </a:t>
            </a:r>
            <a:r>
              <a:rPr lang="en-US" dirty="0" err="1"/>
              <a:t>acestor</a:t>
            </a:r>
            <a:r>
              <a:rPr lang="en-US" dirty="0"/>
              <a:t> </a:t>
            </a:r>
            <a:r>
              <a:rPr lang="en-US" dirty="0" err="1"/>
              <a:t>măsuri</a:t>
            </a:r>
            <a:r>
              <a:rPr lang="en-US" dirty="0"/>
              <a:t> </a:t>
            </a:r>
            <a:r>
              <a:rPr lang="en-US" dirty="0" err="1"/>
              <a:t>este</a:t>
            </a:r>
            <a:r>
              <a:rPr lang="en-US" dirty="0"/>
              <a:t> </a:t>
            </a:r>
            <a:r>
              <a:rPr lang="en-US" dirty="0" err="1"/>
              <a:t>afectată</a:t>
            </a:r>
            <a:r>
              <a:rPr lang="en-US" dirty="0"/>
              <a:t> de </a:t>
            </a:r>
            <a:r>
              <a:rPr lang="en-US" dirty="0" err="1"/>
              <a:t>întârzieri</a:t>
            </a:r>
            <a:r>
              <a:rPr lang="en-US" dirty="0"/>
              <a:t> </a:t>
            </a:r>
            <a:r>
              <a:rPr lang="en-US" dirty="0" err="1"/>
              <a:t>în</a:t>
            </a:r>
            <a:r>
              <a:rPr lang="en-US" dirty="0"/>
              <a:t> </a:t>
            </a:r>
            <a:r>
              <a:rPr lang="en-US" dirty="0" err="1"/>
              <a:t>lansarea</a:t>
            </a:r>
            <a:r>
              <a:rPr lang="en-US" dirty="0"/>
              <a:t> </a:t>
            </a:r>
            <a:r>
              <a:rPr lang="en-US" dirty="0" err="1"/>
              <a:t>apelurilor</a:t>
            </a:r>
            <a:r>
              <a:rPr lang="en-US" dirty="0"/>
              <a:t> </a:t>
            </a:r>
            <a:r>
              <a:rPr lang="en-US" dirty="0" err="1"/>
              <a:t>pentru</a:t>
            </a:r>
            <a:r>
              <a:rPr lang="en-US" dirty="0"/>
              <a:t> </a:t>
            </a:r>
            <a:r>
              <a:rPr lang="en-US" dirty="0" err="1"/>
              <a:t>proiecte</a:t>
            </a:r>
            <a:r>
              <a:rPr lang="en-US" dirty="0"/>
              <a:t>, </a:t>
            </a:r>
            <a:r>
              <a:rPr lang="en-US" dirty="0" err="1"/>
              <a:t>până</a:t>
            </a:r>
            <a:r>
              <a:rPr lang="en-US" dirty="0"/>
              <a:t> la data de 31.12.2024 </a:t>
            </a:r>
            <a:r>
              <a:rPr lang="en-US" dirty="0" err="1"/>
              <a:t>fiind</a:t>
            </a:r>
            <a:r>
              <a:rPr lang="en-US" dirty="0"/>
              <a:t> </a:t>
            </a:r>
            <a:r>
              <a:rPr lang="en-US" dirty="0" err="1"/>
              <a:t>lansate</a:t>
            </a:r>
            <a:r>
              <a:rPr lang="en-US" dirty="0"/>
              <a:t> </a:t>
            </a:r>
            <a:r>
              <a:rPr lang="en-US" dirty="0" err="1"/>
              <a:t>doar</a:t>
            </a:r>
            <a:r>
              <a:rPr lang="en-US" dirty="0"/>
              <a:t> 2 </a:t>
            </a:r>
            <a:r>
              <a:rPr lang="en-US" dirty="0" err="1"/>
              <a:t>apeluri</a:t>
            </a:r>
            <a:r>
              <a:rPr lang="en-US" dirty="0"/>
              <a:t>, </a:t>
            </a:r>
            <a:r>
              <a:rPr lang="en-US" dirty="0" err="1"/>
              <a:t>având</a:t>
            </a:r>
            <a:r>
              <a:rPr lang="en-US" dirty="0"/>
              <a:t> </a:t>
            </a:r>
            <a:r>
              <a:rPr lang="en-US" dirty="0" err="1"/>
              <a:t>drept</a:t>
            </a:r>
            <a:r>
              <a:rPr lang="en-US" dirty="0"/>
              <a:t> </a:t>
            </a:r>
            <a:r>
              <a:rPr lang="en-US" dirty="0" err="1"/>
              <a:t>rezultat</a:t>
            </a:r>
            <a:r>
              <a:rPr lang="en-US" dirty="0"/>
              <a:t> </a:t>
            </a:r>
            <a:r>
              <a:rPr lang="en-US" dirty="0" err="1"/>
              <a:t>contractarea</a:t>
            </a:r>
            <a:r>
              <a:rPr lang="en-US" dirty="0"/>
              <a:t> a 3 </a:t>
            </a:r>
            <a:r>
              <a:rPr lang="en-US" dirty="0" err="1"/>
              <a:t>proiecte</a:t>
            </a:r>
            <a:r>
              <a:rPr lang="en-US" dirty="0"/>
              <a:t> </a:t>
            </a:r>
            <a:r>
              <a:rPr lang="en-US" dirty="0" err="1"/>
              <a:t>etapizate</a:t>
            </a:r>
            <a:r>
              <a:rPr lang="en-US" dirty="0"/>
              <a:t> care </a:t>
            </a:r>
            <a:r>
              <a:rPr lang="en-US" dirty="0" err="1"/>
              <a:t>vizează</a:t>
            </a:r>
            <a:r>
              <a:rPr lang="en-US" dirty="0"/>
              <a:t> </a:t>
            </a:r>
            <a:r>
              <a:rPr lang="en-US" dirty="0" err="1"/>
              <a:t>construirea</a:t>
            </a:r>
            <a:r>
              <a:rPr lang="en-US" dirty="0"/>
              <a:t> de </a:t>
            </a:r>
            <a:r>
              <a:rPr lang="en-US" dirty="0" err="1"/>
              <a:t>incubatoare</a:t>
            </a:r>
            <a:r>
              <a:rPr lang="en-US" dirty="0"/>
              <a:t> de </a:t>
            </a:r>
            <a:r>
              <a:rPr lang="en-US" dirty="0" err="1"/>
              <a:t>afaceri</a:t>
            </a:r>
            <a:r>
              <a:rPr lang="en-US" dirty="0"/>
              <a:t>.</a:t>
            </a:r>
          </a:p>
        </p:txBody>
      </p:sp>
    </p:spTree>
    <p:extLst>
      <p:ext uri="{BB962C8B-B14F-4D97-AF65-F5344CB8AC3E}">
        <p14:creationId xmlns:p14="http://schemas.microsoft.com/office/powerpoint/2010/main" val="2860380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2" y="1464956"/>
            <a:ext cx="10689436" cy="70797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ro-RO" sz="1600" b="1" dirty="0">
                <a:solidFill>
                  <a:srgbClr val="213F99"/>
                </a:solidFill>
                <a:effectLst/>
                <a:latin typeface="Calibri" panose="020F0502020204030204" pitchFamily="34" charset="0"/>
                <a:ea typeface="Calibri" panose="020F0502020204030204" pitchFamily="34" charset="0"/>
              </a:rPr>
              <a:t>În ce măsură intervențiile planificate răspund nevoilor grupurilor țintă și provocărilor socio-economice din regiune, aferente fiecărui obiectiv specific, din cadrul Priorității 1??</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p>
          <a:p>
            <a:pPr algn="just">
              <a:lnSpc>
                <a:spcPct val="114000"/>
              </a:lnSpc>
              <a:spcBef>
                <a:spcPts val="0"/>
              </a:spcBef>
            </a:pP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15919EDE-96B8-4AE7-8D19-B5A33BC08E23}"/>
              </a:ext>
            </a:extLst>
          </p:cNvPr>
          <p:cNvSpPr txBox="1"/>
          <p:nvPr/>
        </p:nvSpPr>
        <p:spPr>
          <a:xfrm>
            <a:off x="708245" y="2367523"/>
            <a:ext cx="10432026" cy="2339102"/>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sz="1800" kern="0" dirty="0" err="1">
                <a:effectLst/>
                <a:latin typeface="Calibri" panose="020F0502020204030204" pitchFamily="34" charset="0"/>
                <a:ea typeface="Times New Roman" panose="02020603050405020304" pitchFamily="18" charset="0"/>
              </a:rPr>
              <a:t>Intervențiile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aferente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Priorității</a:t>
            </a:r>
            <a:r>
              <a:rPr lang="en-US" sz="1800" kern="0" dirty="0">
                <a:effectLst/>
                <a:latin typeface="Calibri" panose="020F0502020204030204" pitchFamily="34" charset="0"/>
                <a:ea typeface="Times New Roman" panose="02020603050405020304" pitchFamily="18" charset="0"/>
              </a:rPr>
              <a:t> 1 sunt bine </a:t>
            </a:r>
            <a:r>
              <a:rPr lang="en-US" sz="1800" kern="0" dirty="0" err="1">
                <a:effectLst/>
                <a:latin typeface="Calibri" panose="020F0502020204030204" pitchFamily="34" charset="0"/>
                <a:ea typeface="Times New Roman" panose="02020603050405020304" pitchFamily="18" charset="0"/>
              </a:rPr>
              <a:t>direcționate</a:t>
            </a:r>
            <a:r>
              <a:rPr lang="en-US" sz="1800" kern="0" dirty="0">
                <a:effectLst/>
                <a:latin typeface="Calibri" panose="020F0502020204030204" pitchFamily="34" charset="0"/>
                <a:ea typeface="Times New Roman" panose="02020603050405020304" pitchFamily="18" charset="0"/>
              </a:rPr>
              <a:t> </a:t>
            </a:r>
            <a:r>
              <a:rPr lang="ro-RO" kern="0" dirty="0">
                <a:latin typeface="Calibri" panose="020F0502020204030204" pitchFamily="34" charset="0"/>
                <a:ea typeface="Times New Roman" panose="02020603050405020304" pitchFamily="18" charset="0"/>
              </a:rPr>
              <a:t>ș</a:t>
            </a:r>
            <a:r>
              <a:rPr lang="en-US" sz="1800" kern="0" dirty="0" err="1">
                <a:effectLst/>
                <a:latin typeface="Calibri" panose="020F0502020204030204" pitchFamily="34" charset="0"/>
                <a:ea typeface="Times New Roman" panose="02020603050405020304" pitchFamily="18" charset="0"/>
              </a:rPr>
              <a:t>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răspund</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nevoilor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grupurilor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țintă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provocărilor</a:t>
            </a:r>
            <a:r>
              <a:rPr lang="en-US" sz="1800" kern="0" dirty="0">
                <a:effectLst/>
                <a:latin typeface="Calibri" panose="020F0502020204030204" pitchFamily="34" charset="0"/>
                <a:ea typeface="Times New Roman" panose="02020603050405020304" pitchFamily="18" charset="0"/>
              </a:rPr>
              <a:t> socio-</a:t>
            </a:r>
            <a:r>
              <a:rPr lang="en-US" sz="1800" kern="0" dirty="0" err="1">
                <a:effectLst/>
                <a:latin typeface="Calibri" panose="020F0502020204030204" pitchFamily="34" charset="0"/>
                <a:ea typeface="Times New Roman" panose="02020603050405020304" pitchFamily="18" charset="0"/>
              </a:rPr>
              <a:t>economice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specifice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regiunii</a:t>
            </a:r>
            <a:r>
              <a:rPr lang="ro-RO" sz="1800" kern="0" dirty="0">
                <a:effectLst/>
                <a:latin typeface="Calibri" panose="020F0502020204030204" pitchFamily="34" charset="0"/>
                <a:ea typeface="Times New Roman" panose="02020603050405020304" pitchFamily="18" charset="0"/>
              </a:rPr>
              <a:t>.</a:t>
            </a:r>
            <a:endParaRPr lang="ro-RO" kern="0" dirty="0">
              <a:latin typeface="Calibri" panose="020F0502020204030204" pitchFamily="34" charset="0"/>
              <a:ea typeface="Times New Roman" panose="02020603050405020304" pitchFamily="18" charset="0"/>
            </a:endParaRPr>
          </a:p>
          <a:p>
            <a:pPr marL="285750" indent="-285750" algn="just">
              <a:spcAft>
                <a:spcPts val="1200"/>
              </a:spcAft>
              <a:buFont typeface="Arial" panose="020B0604020202020204" pitchFamily="34" charset="0"/>
              <a:buChar char="•"/>
            </a:pPr>
            <a:r>
              <a:rPr lang="ro-RO" sz="1800" kern="0" dirty="0">
                <a:effectLst/>
                <a:latin typeface="Calibri" panose="020F0502020204030204" pitchFamily="34" charset="0"/>
                <a:ea typeface="Times New Roman" panose="02020603050405020304" pitchFamily="18" charset="0"/>
              </a:rPr>
              <a:t>Î</a:t>
            </a:r>
            <a:r>
              <a:rPr lang="en-US" sz="1800" kern="0" dirty="0" err="1">
                <a:effectLst/>
                <a:latin typeface="Calibri" panose="020F0502020204030204" pitchFamily="34" charset="0"/>
                <a:ea typeface="Times New Roman" panose="02020603050405020304" pitchFamily="18" charset="0"/>
              </a:rPr>
              <a:t>ntârzierile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în</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lansarea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apelurilor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procesul</a:t>
            </a:r>
            <a:r>
              <a:rPr lang="en-US" sz="1800" kern="0" dirty="0">
                <a:effectLst/>
                <a:latin typeface="Calibri" panose="020F0502020204030204" pitchFamily="34" charset="0"/>
                <a:ea typeface="Times New Roman" panose="02020603050405020304" pitchFamily="18" charset="0"/>
              </a:rPr>
              <a:t> complex de </a:t>
            </a:r>
            <a:r>
              <a:rPr lang="en-US" sz="1800" kern="0" dirty="0" err="1">
                <a:effectLst/>
                <a:latin typeface="Calibri" panose="020F0502020204030204" pitchFamily="34" charset="0"/>
                <a:ea typeface="Times New Roman" panose="02020603050405020304" pitchFamily="18" charset="0"/>
              </a:rPr>
              <a:t>evaluare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selecție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contractare</a:t>
            </a:r>
            <a:r>
              <a:rPr lang="en-US" sz="1800" kern="0" dirty="0">
                <a:effectLst/>
                <a:latin typeface="Calibri" panose="020F0502020204030204" pitchFamily="34" charset="0"/>
                <a:ea typeface="Times New Roman" panose="02020603050405020304" pitchFamily="18" charset="0"/>
              </a:rPr>
              <a:t>, precum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rigiditatea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mecanismelor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financiare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afectează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eficiența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implementării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intervențiilor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implicit </a:t>
            </a:r>
            <a:r>
              <a:rPr lang="en-US" sz="1800" kern="0" dirty="0" err="1">
                <a:effectLst/>
                <a:latin typeface="Calibri" panose="020F0502020204030204" pitchFamily="34" charset="0"/>
                <a:ea typeface="Times New Roman" panose="02020603050405020304" pitchFamily="18" charset="0"/>
              </a:rPr>
              <a:t>modul</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în</a:t>
            </a:r>
            <a:r>
              <a:rPr lang="en-US" sz="1800" kern="0" dirty="0">
                <a:effectLst/>
                <a:latin typeface="Calibri" panose="020F0502020204030204" pitchFamily="34" charset="0"/>
                <a:ea typeface="Times New Roman" panose="02020603050405020304" pitchFamily="18" charset="0"/>
              </a:rPr>
              <a:t> care </a:t>
            </a:r>
            <a:r>
              <a:rPr lang="en-US" sz="1800" kern="0" dirty="0" err="1">
                <a:effectLst/>
                <a:latin typeface="Calibri" panose="020F0502020204030204" pitchFamily="34" charset="0"/>
                <a:ea typeface="Times New Roman" panose="02020603050405020304" pitchFamily="18" charset="0"/>
              </a:rPr>
              <a:t>acestea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răspund</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nevoilor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grupurilor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țintă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provocărilor</a:t>
            </a:r>
            <a:r>
              <a:rPr lang="en-US" sz="1800" kern="0" dirty="0">
                <a:effectLst/>
                <a:latin typeface="Calibri" panose="020F0502020204030204" pitchFamily="34" charset="0"/>
                <a:ea typeface="Times New Roman" panose="02020603050405020304" pitchFamily="18" charset="0"/>
              </a:rPr>
              <a:t> socio-</a:t>
            </a:r>
            <a:r>
              <a:rPr lang="en-US" sz="1800" kern="0" dirty="0" err="1">
                <a:effectLst/>
                <a:latin typeface="Calibri" panose="020F0502020204030204" pitchFamily="34" charset="0"/>
                <a:ea typeface="Times New Roman" panose="02020603050405020304" pitchFamily="18" charset="0"/>
              </a:rPr>
              <a:t>economice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specifice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regiunii</a:t>
            </a:r>
            <a:r>
              <a:rPr lang="en-US" sz="1800" kern="0" dirty="0">
                <a:effectLst/>
                <a:latin typeface="Calibri" panose="020F0502020204030204" pitchFamily="34" charset="0"/>
                <a:ea typeface="Times New Roman" panose="02020603050405020304" pitchFamily="18" charset="0"/>
              </a:rPr>
              <a:t>. </a:t>
            </a:r>
            <a:endParaRPr lang="ro-RO" sz="1800" kern="0" dirty="0">
              <a:effectLst/>
              <a:latin typeface="Calibri" panose="020F0502020204030204" pitchFamily="34" charset="0"/>
              <a:ea typeface="Times New Roman" panose="02020603050405020304" pitchFamily="18" charset="0"/>
            </a:endParaRPr>
          </a:p>
          <a:p>
            <a:pPr marL="285750" indent="-285750" algn="just">
              <a:spcAft>
                <a:spcPts val="1200"/>
              </a:spcAft>
              <a:buFont typeface="Arial" panose="020B0604020202020204" pitchFamily="34" charset="0"/>
              <a:buChar char="•"/>
            </a:pPr>
            <a:r>
              <a:rPr lang="en-US" sz="1800" kern="0" dirty="0" err="1">
                <a:effectLst/>
                <a:latin typeface="Calibri" panose="020F0502020204030204" pitchFamily="34" charset="0"/>
                <a:ea typeface="Times New Roman" panose="02020603050405020304" pitchFamily="18" charset="0"/>
              </a:rPr>
              <a:t>Principalele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măsuri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necesare</a:t>
            </a:r>
            <a:r>
              <a:rPr lang="en-US" sz="1800" kern="0" dirty="0">
                <a:effectLst/>
                <a:latin typeface="Calibri" panose="020F0502020204030204" pitchFamily="34" charset="0"/>
                <a:ea typeface="Times New Roman" panose="02020603050405020304" pitchFamily="18" charset="0"/>
              </a:rPr>
              <a:t> se </a:t>
            </a:r>
            <a:r>
              <a:rPr lang="en-US" sz="1800" kern="0" dirty="0" err="1">
                <a:effectLst/>
                <a:latin typeface="Calibri" panose="020F0502020204030204" pitchFamily="34" charset="0"/>
                <a:ea typeface="Times New Roman" panose="02020603050405020304" pitchFamily="18" charset="0"/>
              </a:rPr>
              <a:t>referă</a:t>
            </a:r>
            <a:r>
              <a:rPr lang="en-US" sz="1800" kern="0" dirty="0">
                <a:effectLst/>
                <a:latin typeface="Calibri" panose="020F0502020204030204" pitchFamily="34" charset="0"/>
                <a:ea typeface="Times New Roman" panose="02020603050405020304" pitchFamily="18" charset="0"/>
              </a:rPr>
              <a:t> la </a:t>
            </a:r>
            <a:r>
              <a:rPr lang="en-US" sz="1800" kern="0" dirty="0" err="1">
                <a:effectLst/>
                <a:latin typeface="Calibri" panose="020F0502020204030204" pitchFamily="34" charset="0"/>
                <a:ea typeface="Times New Roman" panose="02020603050405020304" pitchFamily="18" charset="0"/>
              </a:rPr>
              <a:t>simplificarea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procedurilor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accelerarea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contractării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sprijin</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suplimentar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beneficiari</a:t>
            </a:r>
            <a:r>
              <a:rPr lang="en-US" sz="1800" kern="0" dirty="0">
                <a:effectLst/>
                <a:latin typeface="Calibri" panose="020F0502020204030204" pitchFamily="34" charset="0"/>
                <a:ea typeface="Times New Roman" panose="02020603050405020304" pitchFamily="18" charset="0"/>
              </a:rPr>
              <a:t>.</a:t>
            </a:r>
            <a:endParaRPr lang="en-US" dirty="0"/>
          </a:p>
        </p:txBody>
      </p:sp>
    </p:spTree>
    <p:extLst>
      <p:ext uri="{BB962C8B-B14F-4D97-AF65-F5344CB8AC3E}">
        <p14:creationId xmlns:p14="http://schemas.microsoft.com/office/powerpoint/2010/main" val="4177333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C0D71265-6AFE-B0E7-85EA-2BE01B976DD3}"/>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751282" y="1464956"/>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dirty="0">
                <a:solidFill>
                  <a:srgbClr val="213F99"/>
                </a:solidFill>
                <a:effectLst/>
                <a:latin typeface="Calibri" panose="020F0502020204030204" pitchFamily="34" charset="0"/>
                <a:ea typeface="Calibri" panose="020F0502020204030204" pitchFamily="34" charset="0"/>
              </a:rPr>
              <a:t>În ce măsură Prioritatea 1 este aliniată la strategiile europene, naționale și regionale relevante și astfel, poate contribui la realizarea obiectivelor acestora?</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03FBE4-EB99-4C0F-9859-B623CF6701F4}"/>
              </a:ext>
            </a:extLst>
          </p:cNvPr>
          <p:cNvSpPr txBox="1"/>
          <p:nvPr/>
        </p:nvSpPr>
        <p:spPr>
          <a:xfrm>
            <a:off x="658249" y="2076174"/>
            <a:ext cx="10875500" cy="3724096"/>
          </a:xfrm>
          <a:prstGeom prst="rect">
            <a:avLst/>
          </a:prstGeom>
          <a:noFill/>
        </p:spPr>
        <p:txBody>
          <a:bodyPr wrap="square">
            <a:spAutoFit/>
          </a:bodyPr>
          <a:lstStyle/>
          <a:p>
            <a:pPr marL="285750" indent="-285750">
              <a:spcAft>
                <a:spcPts val="1200"/>
              </a:spcAft>
              <a:buFont typeface="Arial" panose="020B0604020202020204" pitchFamily="34" charset="0"/>
              <a:buChar char="•"/>
            </a:pPr>
            <a:r>
              <a:rPr lang="en-US" sz="1800" kern="0" dirty="0" err="1">
                <a:effectLst/>
                <a:latin typeface="Calibri" panose="020F0502020204030204" pitchFamily="34" charset="0"/>
                <a:ea typeface="Times New Roman" panose="02020603050405020304" pitchFamily="18" charset="0"/>
              </a:rPr>
              <a:t>Prioritatea</a:t>
            </a:r>
            <a:r>
              <a:rPr lang="en-US" sz="1800" kern="0" dirty="0">
                <a:effectLst/>
                <a:latin typeface="Calibri" panose="020F0502020204030204" pitchFamily="34" charset="0"/>
                <a:ea typeface="Times New Roman" panose="02020603050405020304" pitchFamily="18" charset="0"/>
              </a:rPr>
              <a:t> 1 </a:t>
            </a:r>
            <a:r>
              <a:rPr lang="en-US" sz="1800" kern="0" dirty="0" err="1">
                <a:effectLst/>
                <a:latin typeface="Calibri" panose="020F0502020204030204" pitchFamily="34" charset="0"/>
                <a:ea typeface="Times New Roman" panose="02020603050405020304" pitchFamily="18" charset="0"/>
              </a:rPr>
              <a:t>contribuie</a:t>
            </a:r>
            <a:r>
              <a:rPr lang="en-US" sz="1800" kern="0" dirty="0">
                <a:effectLst/>
                <a:latin typeface="Calibri" panose="020F0502020204030204" pitchFamily="34" charset="0"/>
                <a:ea typeface="Times New Roman" panose="02020603050405020304" pitchFamily="18" charset="0"/>
              </a:rPr>
              <a:t> direct la </a:t>
            </a:r>
            <a:r>
              <a:rPr lang="en-US" sz="1800" kern="0" dirty="0" err="1">
                <a:effectLst/>
                <a:latin typeface="Calibri" panose="020F0502020204030204" pitchFamily="34" charset="0"/>
                <a:ea typeface="Times New Roman" panose="02020603050405020304" pitchFamily="18" charset="0"/>
              </a:rPr>
              <a:t>atingerea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obiectivelor-cheie</a:t>
            </a:r>
            <a:r>
              <a:rPr lang="en-US" sz="1800" kern="0" dirty="0">
                <a:effectLst/>
                <a:latin typeface="Calibri" panose="020F0502020204030204" pitchFamily="34" charset="0"/>
                <a:ea typeface="Times New Roman" panose="02020603050405020304" pitchFamily="18" charset="0"/>
              </a:rPr>
              <a:t> din </a:t>
            </a:r>
            <a:r>
              <a:rPr lang="en-US" sz="1800" kern="0" dirty="0" err="1">
                <a:effectLst/>
                <a:latin typeface="Calibri" panose="020F0502020204030204" pitchFamily="34" charset="0"/>
                <a:ea typeface="Times New Roman" panose="02020603050405020304" pitchFamily="18" charset="0"/>
              </a:rPr>
              <a:t>strategii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europene</a:t>
            </a:r>
            <a:r>
              <a:rPr lang="en-US" sz="1800" kern="0" dirty="0">
                <a:effectLst/>
                <a:latin typeface="Calibri" panose="020F0502020204030204" pitchFamily="34" charset="0"/>
                <a:ea typeface="Times New Roman" panose="02020603050405020304" pitchFamily="18" charset="0"/>
              </a:rPr>
              <a:t> precum Agenda </a:t>
            </a:r>
            <a:r>
              <a:rPr lang="en-US" sz="1800" kern="0" dirty="0" err="1">
                <a:effectLst/>
                <a:latin typeface="Calibri" panose="020F0502020204030204" pitchFamily="34" charset="0"/>
                <a:ea typeface="Times New Roman" panose="02020603050405020304" pitchFamily="18" charset="0"/>
              </a:rPr>
              <a:t>Digitală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Europa, </a:t>
            </a:r>
            <a:r>
              <a:rPr lang="en-US" sz="1800" kern="0" dirty="0" err="1">
                <a:effectLst/>
                <a:latin typeface="Calibri" panose="020F0502020204030204" pitchFamily="34" charset="0"/>
                <a:ea typeface="Times New Roman" panose="02020603050405020304" pitchFamily="18" charset="0"/>
              </a:rPr>
              <a:t>Pactul</a:t>
            </a:r>
            <a:r>
              <a:rPr lang="en-US" sz="1800" kern="0" dirty="0">
                <a:effectLst/>
                <a:latin typeface="Calibri" panose="020F0502020204030204" pitchFamily="34" charset="0"/>
                <a:ea typeface="Times New Roman" panose="02020603050405020304" pitchFamily="18" charset="0"/>
              </a:rPr>
              <a:t> Verde European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Europeană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Cercetare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Inovare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asigurând</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tranziția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către</a:t>
            </a:r>
            <a:r>
              <a:rPr lang="en-US" sz="1800" kern="0" dirty="0">
                <a:effectLst/>
                <a:latin typeface="Calibri" panose="020F0502020204030204" pitchFamily="34" charset="0"/>
                <a:ea typeface="Times New Roman" panose="02020603050405020304" pitchFamily="18" charset="0"/>
              </a:rPr>
              <a:t> o </a:t>
            </a:r>
            <a:r>
              <a:rPr lang="en-US" sz="1800" kern="0" dirty="0" err="1">
                <a:effectLst/>
                <a:latin typeface="Calibri" panose="020F0502020204030204" pitchFamily="34" charset="0"/>
                <a:ea typeface="Times New Roman" panose="02020603050405020304" pitchFamily="18" charset="0"/>
              </a:rPr>
              <a:t>economie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mai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competitivă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inovatoare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sustenabilă</a:t>
            </a:r>
            <a:r>
              <a:rPr lang="en-US" sz="1800" kern="0" dirty="0">
                <a:effectLst/>
                <a:latin typeface="Calibri" panose="020F0502020204030204" pitchFamily="34" charset="0"/>
                <a:ea typeface="Times New Roman" panose="02020603050405020304" pitchFamily="18" charset="0"/>
              </a:rPr>
              <a:t>. </a:t>
            </a:r>
            <a:endParaRPr lang="ro-RO" sz="1800" kern="0" dirty="0">
              <a:effectLst/>
              <a:latin typeface="Calibri" panose="020F0502020204030204" pitchFamily="34" charset="0"/>
              <a:ea typeface="Times New Roman" panose="02020603050405020304" pitchFamily="18" charset="0"/>
            </a:endParaRPr>
          </a:p>
          <a:p>
            <a:pPr marL="285750" indent="-285750">
              <a:spcAft>
                <a:spcPts val="1200"/>
              </a:spcAft>
              <a:buFont typeface="Arial" panose="020B0604020202020204" pitchFamily="34" charset="0"/>
              <a:buChar char="•"/>
            </a:pPr>
            <a:r>
              <a:rPr lang="en-US" sz="1800" kern="0" dirty="0">
                <a:effectLst/>
                <a:latin typeface="Calibri" panose="020F0502020204030204" pitchFamily="34" charset="0"/>
                <a:ea typeface="Times New Roman" panose="02020603050405020304" pitchFamily="18" charset="0"/>
              </a:rPr>
              <a:t>La </a:t>
            </a:r>
            <a:r>
              <a:rPr lang="en-US" sz="1800" kern="0" dirty="0" err="1">
                <a:effectLst/>
                <a:latin typeface="Calibri" panose="020F0502020204030204" pitchFamily="34" charset="0"/>
                <a:ea typeface="Times New Roman" panose="02020603050405020304" pitchFamily="18" charset="0"/>
              </a:rPr>
              <a:t>nivel</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Prioritatea</a:t>
            </a:r>
            <a:r>
              <a:rPr lang="en-US" sz="1800" kern="0" dirty="0">
                <a:effectLst/>
                <a:latin typeface="Calibri" panose="020F0502020204030204" pitchFamily="34" charset="0"/>
                <a:ea typeface="Times New Roman" panose="02020603050405020304" pitchFamily="18" charset="0"/>
              </a:rPr>
              <a:t> 1 </a:t>
            </a:r>
            <a:r>
              <a:rPr lang="en-US" sz="1800" kern="0" dirty="0" err="1">
                <a:effectLst/>
                <a:latin typeface="Calibri" panose="020F0502020204030204" pitchFamily="34" charset="0"/>
                <a:ea typeface="Times New Roman" panose="02020603050405020304" pitchFamily="18" charset="0"/>
              </a:rPr>
              <a:t>sprijină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implementarea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Strategiei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Competitivitate</a:t>
            </a:r>
            <a:r>
              <a:rPr lang="en-US" sz="1800" kern="0" dirty="0">
                <a:effectLst/>
                <a:latin typeface="Calibri" panose="020F0502020204030204" pitchFamily="34" charset="0"/>
                <a:ea typeface="Times New Roman" panose="02020603050405020304" pitchFamily="18" charset="0"/>
              </a:rPr>
              <a:t> 2021-2027, </a:t>
            </a:r>
            <a:r>
              <a:rPr lang="en-US" sz="1800" kern="0" dirty="0" err="1">
                <a:effectLst/>
                <a:latin typeface="Calibri" panose="020F0502020204030204" pitchFamily="34" charset="0"/>
                <a:ea typeface="Times New Roman" panose="02020603050405020304" pitchFamily="18" charset="0"/>
              </a:rPr>
              <a:t>Strategiei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Digitalizare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Strategiei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IMM-</a:t>
            </a:r>
            <a:r>
              <a:rPr lang="en-US" sz="1800" kern="0" dirty="0" err="1">
                <a:effectLst/>
                <a:latin typeface="Calibri" panose="020F0502020204030204" pitchFamily="34" charset="0"/>
                <a:ea typeface="Times New Roman" panose="02020603050405020304" pitchFamily="18" charset="0"/>
              </a:rPr>
              <a:t>uri</a:t>
            </a:r>
            <a:r>
              <a:rPr lang="en-US" sz="1800" kern="0" dirty="0">
                <a:effectLst/>
                <a:latin typeface="Calibri" panose="020F0502020204030204" pitchFamily="34" charset="0"/>
                <a:ea typeface="Times New Roman" panose="02020603050405020304" pitchFamily="18" charset="0"/>
              </a:rPr>
              <a:t> 2021-2027, </a:t>
            </a:r>
            <a:r>
              <a:rPr lang="en-US" sz="1800" kern="0" dirty="0" err="1">
                <a:effectLst/>
                <a:latin typeface="Calibri" panose="020F0502020204030204" pitchFamily="34" charset="0"/>
                <a:ea typeface="Times New Roman" panose="02020603050405020304" pitchFamily="18" charset="0"/>
              </a:rPr>
              <a:t>prin</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stimularea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ecosistemului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antreprenorial</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dezvoltarea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infrastructurilor</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inovare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accelerarea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transformării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digitale</a:t>
            </a:r>
            <a:r>
              <a:rPr lang="en-US" sz="1800" kern="0" dirty="0">
                <a:effectLst/>
                <a:latin typeface="Calibri" panose="020F0502020204030204" pitchFamily="34" charset="0"/>
                <a:ea typeface="Times New Roman" panose="02020603050405020304" pitchFamily="18" charset="0"/>
              </a:rPr>
              <a:t>.</a:t>
            </a:r>
            <a:r>
              <a:rPr lang="ro-RO" sz="1800" kern="0" dirty="0">
                <a:effectLst/>
                <a:latin typeface="Calibri" panose="020F0502020204030204" pitchFamily="34" charset="0"/>
                <a:ea typeface="Times New Roman" panose="02020603050405020304" pitchFamily="18" charset="0"/>
              </a:rPr>
              <a:t> Prioritatea 1 sprijină </a:t>
            </a:r>
            <a:r>
              <a:rPr lang="en-US" sz="1800" kern="0" dirty="0" err="1">
                <a:effectLst/>
                <a:latin typeface="Calibri" panose="020F0502020204030204" pitchFamily="34" charset="0"/>
                <a:ea typeface="Times New Roman" panose="02020603050405020304" pitchFamily="18" charset="0"/>
              </a:rPr>
              <a:t>Strategia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Națională</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Cercetare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Inovare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Specializare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Inteligentă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Națională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Dezvoltarea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Centrelor</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Inovare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Digitală</a:t>
            </a:r>
            <a:r>
              <a:rPr lang="en-US" sz="1800" kern="0" dirty="0">
                <a:effectLst/>
                <a:latin typeface="Calibri" panose="020F0502020204030204" pitchFamily="34" charset="0"/>
                <a:ea typeface="Times New Roman" panose="02020603050405020304" pitchFamily="18" charset="0"/>
              </a:rPr>
              <a:t> </a:t>
            </a:r>
            <a:r>
              <a:rPr lang="ro-RO" sz="1800" kern="0" dirty="0">
                <a:effectLst/>
                <a:latin typeface="Calibri" panose="020F0502020204030204" pitchFamily="34" charset="0"/>
                <a:ea typeface="Times New Roman" panose="02020603050405020304" pitchFamily="18" charset="0"/>
              </a:rPr>
              <a:t>prin</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sprijinul</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acordat</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sectoarelor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emergente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prioritare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pentru</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dezvoltarea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economiei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bazate</a:t>
            </a:r>
            <a:r>
              <a:rPr lang="en-US" sz="1800" kern="0" dirty="0">
                <a:effectLst/>
                <a:latin typeface="Calibri" panose="020F0502020204030204" pitchFamily="34" charset="0"/>
                <a:ea typeface="Times New Roman" panose="02020603050405020304" pitchFamily="18" charset="0"/>
              </a:rPr>
              <a:t> pe </a:t>
            </a:r>
            <a:r>
              <a:rPr lang="en-US" sz="1800" kern="0" dirty="0" err="1">
                <a:effectLst/>
                <a:latin typeface="Calibri" panose="020F0502020204030204" pitchFamily="34" charset="0"/>
                <a:ea typeface="Times New Roman" panose="02020603050405020304" pitchFamily="18" charset="0"/>
              </a:rPr>
              <a:t>cunoaștere</a:t>
            </a:r>
            <a:r>
              <a:rPr lang="en-US" sz="1800" kern="0" dirty="0">
                <a:effectLst/>
                <a:latin typeface="Calibri" panose="020F0502020204030204" pitchFamily="34" charset="0"/>
                <a:ea typeface="Times New Roman" panose="02020603050405020304" pitchFamily="18" charset="0"/>
              </a:rPr>
              <a:t>. </a:t>
            </a:r>
            <a:endParaRPr lang="ro-RO" sz="1800" kern="0" dirty="0">
              <a:effectLst/>
              <a:latin typeface="Calibri" panose="020F0502020204030204" pitchFamily="34" charset="0"/>
              <a:ea typeface="Times New Roman" panose="02020603050405020304" pitchFamily="18" charset="0"/>
            </a:endParaRPr>
          </a:p>
          <a:p>
            <a:pPr marL="285750" indent="-285750">
              <a:spcAft>
                <a:spcPts val="1200"/>
              </a:spcAft>
              <a:buFont typeface="Arial" panose="020B0604020202020204" pitchFamily="34" charset="0"/>
              <a:buChar char="•"/>
            </a:pPr>
            <a:r>
              <a:rPr lang="en-US" sz="1800" kern="0" dirty="0" err="1">
                <a:effectLst/>
                <a:latin typeface="Calibri" panose="020F0502020204030204" pitchFamily="34" charset="0"/>
                <a:ea typeface="Times New Roman" panose="02020603050405020304" pitchFamily="18" charset="0"/>
              </a:rPr>
              <a:t>În</a:t>
            </a:r>
            <a:r>
              <a:rPr lang="en-US" sz="1800" kern="0" dirty="0">
                <a:effectLst/>
                <a:latin typeface="Calibri" panose="020F0502020204030204" pitchFamily="34" charset="0"/>
                <a:ea typeface="Times New Roman" panose="02020603050405020304" pitchFamily="18" charset="0"/>
              </a:rPr>
              <a:t> context regional, </a:t>
            </a:r>
            <a:r>
              <a:rPr lang="en-US" sz="1800" kern="0" dirty="0" err="1">
                <a:effectLst/>
                <a:latin typeface="Calibri" panose="020F0502020204030204" pitchFamily="34" charset="0"/>
                <a:ea typeface="Times New Roman" panose="02020603050405020304" pitchFamily="18" charset="0"/>
              </a:rPr>
              <a:t>Planul</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Dezvoltare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Regională</a:t>
            </a:r>
            <a:r>
              <a:rPr lang="en-US" sz="1800" kern="0" dirty="0">
                <a:effectLst/>
                <a:latin typeface="Calibri" panose="020F0502020204030204" pitchFamily="34" charset="0"/>
                <a:ea typeface="Times New Roman" panose="02020603050405020304" pitchFamily="18" charset="0"/>
              </a:rPr>
              <a:t> Sud-Est 2021-2027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Strategia</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Specializare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Inteligentă</a:t>
            </a:r>
            <a:r>
              <a:rPr lang="en-US" sz="1800" kern="0" dirty="0">
                <a:effectLst/>
                <a:latin typeface="Calibri" panose="020F0502020204030204" pitchFamily="34" charset="0"/>
                <a:ea typeface="Times New Roman" panose="02020603050405020304" pitchFamily="18" charset="0"/>
              </a:rPr>
              <a:t> a </a:t>
            </a:r>
            <a:r>
              <a:rPr lang="en-US" sz="1800" kern="0" dirty="0" err="1">
                <a:effectLst/>
                <a:latin typeface="Calibri" panose="020F0502020204030204" pitchFamily="34" charset="0"/>
                <a:ea typeface="Times New Roman" panose="02020603050405020304" pitchFamily="18" charset="0"/>
              </a:rPr>
              <a:t>Regiunii</a:t>
            </a:r>
            <a:r>
              <a:rPr lang="en-US" sz="1800" kern="0" dirty="0">
                <a:effectLst/>
                <a:latin typeface="Calibri" panose="020F0502020204030204" pitchFamily="34" charset="0"/>
                <a:ea typeface="Times New Roman" panose="02020603050405020304" pitchFamily="18" charset="0"/>
              </a:rPr>
              <a:t> Sud-Est (RIS3) sunt </a:t>
            </a:r>
            <a:r>
              <a:rPr lang="en-US" sz="1800" kern="0" dirty="0" err="1">
                <a:effectLst/>
                <a:latin typeface="Calibri" panose="020F0502020204030204" pitchFamily="34" charset="0"/>
                <a:ea typeface="Times New Roman" panose="02020603050405020304" pitchFamily="18" charset="0"/>
              </a:rPr>
              <a:t>susținute</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intervențiile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Priorității</a:t>
            </a:r>
            <a:r>
              <a:rPr lang="en-US" sz="1800" kern="0" dirty="0">
                <a:effectLst/>
                <a:latin typeface="Calibri" panose="020F0502020204030204" pitchFamily="34" charset="0"/>
                <a:ea typeface="Times New Roman" panose="02020603050405020304" pitchFamily="18" charset="0"/>
              </a:rPr>
              <a:t> 1, care </a:t>
            </a:r>
            <a:r>
              <a:rPr lang="en-US" sz="1800" kern="0" dirty="0" err="1">
                <a:effectLst/>
                <a:latin typeface="Calibri" panose="020F0502020204030204" pitchFamily="34" charset="0"/>
                <a:ea typeface="Times New Roman" panose="02020603050405020304" pitchFamily="18" charset="0"/>
              </a:rPr>
              <a:t>facilitează</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dezvoltarea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inovării</a:t>
            </a:r>
            <a:r>
              <a:rPr lang="en-US" sz="1800" kern="0" dirty="0">
                <a:effectLst/>
                <a:latin typeface="Calibri" panose="020F0502020204030204" pitchFamily="34" charset="0"/>
                <a:ea typeface="Times New Roman" panose="02020603050405020304" pitchFamily="18" charset="0"/>
              </a:rPr>
              <a:t>, a </a:t>
            </a:r>
            <a:r>
              <a:rPr lang="en-US" sz="1800" kern="0" dirty="0" err="1">
                <a:effectLst/>
                <a:latin typeface="Calibri" panose="020F0502020204030204" pitchFamily="34" charset="0"/>
                <a:ea typeface="Times New Roman" panose="02020603050405020304" pitchFamily="18" charset="0"/>
              </a:rPr>
              <a:t>clusterelor</a:t>
            </a:r>
            <a:r>
              <a:rPr lang="en-US" sz="1800" kern="0" dirty="0">
                <a:effectLst/>
                <a:latin typeface="Calibri" panose="020F0502020204030204" pitchFamily="34" charset="0"/>
                <a:ea typeface="Times New Roman" panose="02020603050405020304" pitchFamily="18" charset="0"/>
              </a:rPr>
              <a:t> de </a:t>
            </a:r>
            <a:r>
              <a:rPr lang="en-US" sz="1800" kern="0" dirty="0" err="1">
                <a:effectLst/>
                <a:latin typeface="Calibri" panose="020F0502020204030204" pitchFamily="34" charset="0"/>
                <a:ea typeface="Times New Roman" panose="02020603050405020304" pitchFamily="18" charset="0"/>
              </a:rPr>
              <a:t>inovare</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modernizarea</a:t>
            </a:r>
            <a:r>
              <a:rPr lang="en-US" sz="1800" kern="0" dirty="0">
                <a:effectLst/>
                <a:latin typeface="Calibri" panose="020F0502020204030204" pitchFamily="34" charset="0"/>
                <a:ea typeface="Times New Roman" panose="02020603050405020304" pitchFamily="18" charset="0"/>
              </a:rPr>
              <a:t> IMM-</a:t>
            </a:r>
            <a:r>
              <a:rPr lang="en-US" sz="1800" kern="0" dirty="0" err="1">
                <a:effectLst/>
                <a:latin typeface="Calibri" panose="020F0502020204030204" pitchFamily="34" charset="0"/>
                <a:ea typeface="Times New Roman" panose="02020603050405020304" pitchFamily="18" charset="0"/>
              </a:rPr>
              <a:t>urilor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și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creșterea</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capacităților</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regiunii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în</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domenii</a:t>
            </a:r>
            <a:r>
              <a:rPr lang="en-US" sz="1800" kern="0" dirty="0">
                <a:effectLst/>
                <a:latin typeface="Calibri" panose="020F0502020204030204" pitchFamily="34" charset="0"/>
                <a:ea typeface="Times New Roman" panose="02020603050405020304" pitchFamily="18" charset="0"/>
              </a:rPr>
              <a:t> </a:t>
            </a:r>
            <a:r>
              <a:rPr lang="en-US" sz="1800" kern="0" dirty="0" err="1">
                <a:effectLst/>
                <a:latin typeface="Calibri" panose="020F0502020204030204" pitchFamily="34" charset="0"/>
                <a:ea typeface="Times New Roman" panose="02020603050405020304" pitchFamily="18" charset="0"/>
              </a:rPr>
              <a:t>strategice</a:t>
            </a:r>
            <a:r>
              <a:rPr lang="en-US" sz="1800" kern="0" dirty="0">
                <a:effectLst/>
                <a:latin typeface="Calibri" panose="020F0502020204030204" pitchFamily="34" charset="0"/>
                <a:ea typeface="Times New Roman" panose="02020603050405020304" pitchFamily="18" charset="0"/>
              </a:rPr>
              <a:t>.</a:t>
            </a:r>
            <a:endParaRPr lang="en-US" dirty="0"/>
          </a:p>
        </p:txBody>
      </p:sp>
    </p:spTree>
    <p:extLst>
      <p:ext uri="{BB962C8B-B14F-4D97-AF65-F5344CB8AC3E}">
        <p14:creationId xmlns:p14="http://schemas.microsoft.com/office/powerpoint/2010/main" val="1701719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A2094C-9D5B-4A75-898A-2FEFD6D6F1DD}">
  <ds:schemaRefs>
    <ds:schemaRef ds:uri="http://schemas.openxmlformats.org/package/2006/metadata/core-properties"/>
    <ds:schemaRef ds:uri="http://purl.org/dc/dcmitype/"/>
    <ds:schemaRef ds:uri="http://purl.org/dc/elements/1.1/"/>
    <ds:schemaRef ds:uri="http://schemas.microsoft.com/office/2006/documentManagement/types"/>
    <ds:schemaRef ds:uri="9ee2a0fe-1226-4a34-9e06-7c398078da57"/>
    <ds:schemaRef ds:uri="http://www.w3.org/XML/1998/namespace"/>
    <ds:schemaRef ds:uri="http://purl.org/dc/terms/"/>
    <ds:schemaRef ds:uri="http://schemas.microsoft.com/office/infopath/2007/PartnerControls"/>
    <ds:schemaRef ds:uri="1f6e3964-c330-437f-9746-f4e74fd478e1"/>
    <ds:schemaRef ds:uri="http://schemas.microsoft.com/office/2006/metadata/properties"/>
  </ds:schemaRefs>
</ds:datastoreItem>
</file>

<file path=customXml/itemProps2.xml><?xml version="1.0" encoding="utf-8"?>
<ds:datastoreItem xmlns:ds="http://schemas.openxmlformats.org/officeDocument/2006/customXml" ds:itemID="{B0847799-3B65-46F4-8BC5-E4663CA02A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e3964-c330-437f-9746-f4e74fd478e1"/>
    <ds:schemaRef ds:uri="9ee2a0fe-1226-4a34-9e06-7c398078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19B15D-2285-4658-9A9A-FB480E2C1B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305</TotalTime>
  <Words>2518</Words>
  <Application>Microsoft Office PowerPoint</Application>
  <PresentationFormat>Widescreen</PresentationFormat>
  <Paragraphs>121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Arial</vt:lpstr>
      <vt:lpstr>Calibri</vt:lpstr>
      <vt:lpstr>Wingdings</vt: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Evaluarea intermediară timpurie a  Programului Regional Sud- Est 2021- 2027</dc:title>
  <dc:creator>Miruna Toma</dc:creator>
  <cp:lastModifiedBy>Eugen Perianu</cp:lastModifiedBy>
  <cp:revision>2</cp:revision>
  <dcterms:created xsi:type="dcterms:W3CDTF">2025-03-20T13:54:02Z</dcterms:created>
  <dcterms:modified xsi:type="dcterms:W3CDTF">2025-03-24T20:53:41Z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