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59" r:id="rId6"/>
    <p:sldId id="260" r:id="rId7"/>
    <p:sldId id="261" r:id="rId8"/>
    <p:sldId id="263" r:id="rId9"/>
    <p:sldId id="262" r:id="rId10"/>
    <p:sldId id="275" r:id="rId11"/>
    <p:sldId id="264" r:id="rId12"/>
    <p:sldId id="265" r:id="rId13"/>
    <p:sldId id="266" r:id="rId14"/>
    <p:sldId id="267" r:id="rId15"/>
    <p:sldId id="272" r:id="rId16"/>
    <p:sldId id="273" r:id="rId17"/>
    <p:sldId id="258"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13F99"/>
    <a:srgbClr val="31B349"/>
    <a:srgbClr val="F36F2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6196A72-E734-443C-A5F9-806B55AF0457}" v="10" dt="2025-03-24T20:47:56.20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76" d="100"/>
          <a:sy n="76" d="100"/>
        </p:scale>
        <p:origin x="869"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ugen Perianu" userId="4d3fff4d2f8d5df9" providerId="LiveId" clId="{36196A72-E734-443C-A5F9-806B55AF0457}"/>
    <pc:docChg chg="undo custSel addSld delSld modSld">
      <pc:chgData name="Eugen Perianu" userId="4d3fff4d2f8d5df9" providerId="LiveId" clId="{36196A72-E734-443C-A5F9-806B55AF0457}" dt="2025-03-24T20:53:33.371" v="1816" actId="20577"/>
      <pc:docMkLst>
        <pc:docMk/>
      </pc:docMkLst>
      <pc:sldChg chg="addSp delSp modSp mod">
        <pc:chgData name="Eugen Perianu" userId="4d3fff4d2f8d5df9" providerId="LiveId" clId="{36196A72-E734-443C-A5F9-806B55AF0457}" dt="2025-03-24T20:48:11.837" v="1813" actId="1076"/>
        <pc:sldMkLst>
          <pc:docMk/>
          <pc:sldMk cId="3194141190" sldId="256"/>
        </pc:sldMkLst>
        <pc:spChg chg="mod">
          <ac:chgData name="Eugen Perianu" userId="4d3fff4d2f8d5df9" providerId="LiveId" clId="{36196A72-E734-443C-A5F9-806B55AF0457}" dt="2025-03-24T20:47:32.471" v="1809" actId="20577"/>
          <ac:spMkLst>
            <pc:docMk/>
            <pc:sldMk cId="3194141190" sldId="256"/>
            <ac:spMk id="3" creationId="{29BD9188-487A-F650-5E7C-71E640B1F59D}"/>
          </ac:spMkLst>
        </pc:spChg>
        <pc:picChg chg="del">
          <ac:chgData name="Eugen Perianu" userId="4d3fff4d2f8d5df9" providerId="LiveId" clId="{36196A72-E734-443C-A5F9-806B55AF0457}" dt="2025-03-24T20:47:35.645" v="1810" actId="478"/>
          <ac:picMkLst>
            <pc:docMk/>
            <pc:sldMk cId="3194141190" sldId="256"/>
            <ac:picMk id="14" creationId="{2BA2A76C-9F6A-0FE3-A9C0-F90FF69A9594}"/>
          </ac:picMkLst>
        </pc:picChg>
        <pc:picChg chg="add mod">
          <ac:chgData name="Eugen Perianu" userId="4d3fff4d2f8d5df9" providerId="LiveId" clId="{36196A72-E734-443C-A5F9-806B55AF0457}" dt="2025-03-24T20:48:11.837" v="1813" actId="1076"/>
          <ac:picMkLst>
            <pc:docMk/>
            <pc:sldMk cId="3194141190" sldId="256"/>
            <ac:picMk id="15" creationId="{B44E5D3D-B05B-444F-AD58-49F23AA83759}"/>
          </ac:picMkLst>
        </pc:picChg>
      </pc:sldChg>
      <pc:sldChg chg="del">
        <pc:chgData name="Eugen Perianu" userId="4d3fff4d2f8d5df9" providerId="LiveId" clId="{36196A72-E734-443C-A5F9-806B55AF0457}" dt="2025-03-24T20:48:21.939" v="1814" actId="47"/>
        <pc:sldMkLst>
          <pc:docMk/>
          <pc:sldMk cId="985684572" sldId="257"/>
        </pc:sldMkLst>
      </pc:sldChg>
      <pc:sldChg chg="modSp mod">
        <pc:chgData name="Eugen Perianu" userId="4d3fff4d2f8d5df9" providerId="LiveId" clId="{36196A72-E734-443C-A5F9-806B55AF0457}" dt="2025-03-24T18:36:13.830" v="10" actId="1076"/>
        <pc:sldMkLst>
          <pc:docMk/>
          <pc:sldMk cId="3465536661" sldId="259"/>
        </pc:sldMkLst>
        <pc:spChg chg="mod">
          <ac:chgData name="Eugen Perianu" userId="4d3fff4d2f8d5df9" providerId="LiveId" clId="{36196A72-E734-443C-A5F9-806B55AF0457}" dt="2025-03-24T18:35:47.949" v="7" actId="6549"/>
          <ac:spMkLst>
            <pc:docMk/>
            <pc:sldMk cId="3465536661" sldId="259"/>
            <ac:spMk id="7" creationId="{7AEE125F-A75C-FC2F-23C1-5987D3A58CC1}"/>
          </ac:spMkLst>
        </pc:spChg>
        <pc:spChg chg="mod">
          <ac:chgData name="Eugen Perianu" userId="4d3fff4d2f8d5df9" providerId="LiveId" clId="{36196A72-E734-443C-A5F9-806B55AF0457}" dt="2025-03-24T18:36:13.830" v="10" actId="1076"/>
          <ac:spMkLst>
            <pc:docMk/>
            <pc:sldMk cId="3465536661" sldId="259"/>
            <ac:spMk id="13" creationId="{B702907B-E9B5-7973-1955-D94AD18DC220}"/>
          </ac:spMkLst>
        </pc:spChg>
        <pc:spChg chg="mod">
          <ac:chgData name="Eugen Perianu" userId="4d3fff4d2f8d5df9" providerId="LiveId" clId="{36196A72-E734-443C-A5F9-806B55AF0457}" dt="2025-03-24T18:36:08.120" v="9" actId="1076"/>
          <ac:spMkLst>
            <pc:docMk/>
            <pc:sldMk cId="3465536661" sldId="259"/>
            <ac:spMk id="14" creationId="{29C4347C-7906-3155-44DE-A9607508AC02}"/>
          </ac:spMkLst>
        </pc:spChg>
      </pc:sldChg>
      <pc:sldChg chg="modSp mod">
        <pc:chgData name="Eugen Perianu" userId="4d3fff4d2f8d5df9" providerId="LiveId" clId="{36196A72-E734-443C-A5F9-806B55AF0457}" dt="2025-03-24T18:38:42.461" v="12" actId="1076"/>
        <pc:sldMkLst>
          <pc:docMk/>
          <pc:sldMk cId="2460931098" sldId="260"/>
        </pc:sldMkLst>
        <pc:picChg chg="mod">
          <ac:chgData name="Eugen Perianu" userId="4d3fff4d2f8d5df9" providerId="LiveId" clId="{36196A72-E734-443C-A5F9-806B55AF0457}" dt="2025-03-24T18:38:42.461" v="12" actId="1076"/>
          <ac:picMkLst>
            <pc:docMk/>
            <pc:sldMk cId="2460931098" sldId="260"/>
            <ac:picMk id="8" creationId="{52B189AC-A24B-3E58-108E-C734EBB94D34}"/>
          </ac:picMkLst>
        </pc:picChg>
      </pc:sldChg>
      <pc:sldChg chg="modSp mod">
        <pc:chgData name="Eugen Perianu" userId="4d3fff4d2f8d5df9" providerId="LiveId" clId="{36196A72-E734-443C-A5F9-806B55AF0457}" dt="2025-03-24T18:39:20.804" v="41" actId="20577"/>
        <pc:sldMkLst>
          <pc:docMk/>
          <pc:sldMk cId="3555203024" sldId="261"/>
        </pc:sldMkLst>
        <pc:spChg chg="mod">
          <ac:chgData name="Eugen Perianu" userId="4d3fff4d2f8d5df9" providerId="LiveId" clId="{36196A72-E734-443C-A5F9-806B55AF0457}" dt="2025-03-24T18:39:20.804" v="41" actId="20577"/>
          <ac:spMkLst>
            <pc:docMk/>
            <pc:sldMk cId="3555203024" sldId="261"/>
            <ac:spMk id="21" creationId="{4FDA6DDE-CFEE-9ABE-C793-C1719895D6B1}"/>
          </ac:spMkLst>
        </pc:spChg>
      </pc:sldChg>
      <pc:sldChg chg="addSp delSp modSp mod">
        <pc:chgData name="Eugen Perianu" userId="4d3fff4d2f8d5df9" providerId="LiveId" clId="{36196A72-E734-443C-A5F9-806B55AF0457}" dt="2025-03-24T19:14:07.238" v="416" actId="1076"/>
        <pc:sldMkLst>
          <pc:docMk/>
          <pc:sldMk cId="2155559992" sldId="262"/>
        </pc:sldMkLst>
        <pc:spChg chg="add mod">
          <ac:chgData name="Eugen Perianu" userId="4d3fff4d2f8d5df9" providerId="LiveId" clId="{36196A72-E734-443C-A5F9-806B55AF0457}" dt="2025-03-24T19:11:00.661" v="400" actId="20577"/>
          <ac:spMkLst>
            <pc:docMk/>
            <pc:sldMk cId="2155559992" sldId="262"/>
            <ac:spMk id="13" creationId="{2AB2FA10-8D64-4A27-88D7-4D49435DE37F}"/>
          </ac:spMkLst>
        </pc:spChg>
        <pc:spChg chg="mod">
          <ac:chgData name="Eugen Perianu" userId="4d3fff4d2f8d5df9" providerId="LiveId" clId="{36196A72-E734-443C-A5F9-806B55AF0457}" dt="2025-03-24T19:11:36.194" v="406" actId="1076"/>
          <ac:spMkLst>
            <pc:docMk/>
            <pc:sldMk cId="2155559992" sldId="262"/>
            <ac:spMk id="14" creationId="{08C21CD7-CF68-0032-5CD8-E41D973C9899}"/>
          </ac:spMkLst>
        </pc:spChg>
        <pc:spChg chg="add del mod">
          <ac:chgData name="Eugen Perianu" userId="4d3fff4d2f8d5df9" providerId="LiveId" clId="{36196A72-E734-443C-A5F9-806B55AF0457}" dt="2025-03-24T19:03:16.333" v="337" actId="478"/>
          <ac:spMkLst>
            <pc:docMk/>
            <pc:sldMk cId="2155559992" sldId="262"/>
            <ac:spMk id="15" creationId="{6735D09E-CF5F-4422-A57E-1B2DCAE6EA36}"/>
          </ac:spMkLst>
        </pc:spChg>
        <pc:spChg chg="add mod">
          <ac:chgData name="Eugen Perianu" userId="4d3fff4d2f8d5df9" providerId="LiveId" clId="{36196A72-E734-443C-A5F9-806B55AF0457}" dt="2025-03-24T19:07:03.428" v="365" actId="14100"/>
          <ac:spMkLst>
            <pc:docMk/>
            <pc:sldMk cId="2155559992" sldId="262"/>
            <ac:spMk id="16" creationId="{F168425E-5BEB-4368-908E-3B5E25866CC1}"/>
          </ac:spMkLst>
        </pc:spChg>
        <pc:spChg chg="add mod">
          <ac:chgData name="Eugen Perianu" userId="4d3fff4d2f8d5df9" providerId="LiveId" clId="{36196A72-E734-443C-A5F9-806B55AF0457}" dt="2025-03-24T19:14:07.238" v="416" actId="1076"/>
          <ac:spMkLst>
            <pc:docMk/>
            <pc:sldMk cId="2155559992" sldId="262"/>
            <ac:spMk id="17" creationId="{5286FEE6-2174-4B36-92E4-70E1B3B7B144}"/>
          </ac:spMkLst>
        </pc:spChg>
        <pc:spChg chg="add mod">
          <ac:chgData name="Eugen Perianu" userId="4d3fff4d2f8d5df9" providerId="LiveId" clId="{36196A72-E734-443C-A5F9-806B55AF0457}" dt="2025-03-24T19:14:02.253" v="415" actId="1076"/>
          <ac:spMkLst>
            <pc:docMk/>
            <pc:sldMk cId="2155559992" sldId="262"/>
            <ac:spMk id="18" creationId="{E2BCEF0B-87F6-46F2-AF99-303FE1F8AA48}"/>
          </ac:spMkLst>
        </pc:spChg>
        <pc:spChg chg="mod">
          <ac:chgData name="Eugen Perianu" userId="4d3fff4d2f8d5df9" providerId="LiveId" clId="{36196A72-E734-443C-A5F9-806B55AF0457}" dt="2025-03-24T19:10:08.284" v="393" actId="20577"/>
          <ac:spMkLst>
            <pc:docMk/>
            <pc:sldMk cId="2155559992" sldId="262"/>
            <ac:spMk id="24" creationId="{D9A38F01-8005-1F33-82AF-018C645EF909}"/>
          </ac:spMkLst>
        </pc:spChg>
        <pc:spChg chg="mod">
          <ac:chgData name="Eugen Perianu" userId="4d3fff4d2f8d5df9" providerId="LiveId" clId="{36196A72-E734-443C-A5F9-806B55AF0457}" dt="2025-03-24T19:10:57.525" v="399" actId="20577"/>
          <ac:spMkLst>
            <pc:docMk/>
            <pc:sldMk cId="2155559992" sldId="262"/>
            <ac:spMk id="25" creationId="{89495ED6-1A0D-C98B-AD59-D4B603F5A2DD}"/>
          </ac:spMkLst>
        </pc:spChg>
        <pc:spChg chg="mod">
          <ac:chgData name="Eugen Perianu" userId="4d3fff4d2f8d5df9" providerId="LiveId" clId="{36196A72-E734-443C-A5F9-806B55AF0457}" dt="2025-03-24T19:11:03.957" v="401" actId="20577"/>
          <ac:spMkLst>
            <pc:docMk/>
            <pc:sldMk cId="2155559992" sldId="262"/>
            <ac:spMk id="26" creationId="{F71B2B69-F784-DCFF-5C21-E0139C3D3C98}"/>
          </ac:spMkLst>
        </pc:spChg>
      </pc:sldChg>
      <pc:sldChg chg="modSp mod">
        <pc:chgData name="Eugen Perianu" userId="4d3fff4d2f8d5df9" providerId="LiveId" clId="{36196A72-E734-443C-A5F9-806B55AF0457}" dt="2025-03-24T20:53:33.371" v="1816" actId="20577"/>
        <pc:sldMkLst>
          <pc:docMk/>
          <pc:sldMk cId="2265931370" sldId="263"/>
        </pc:sldMkLst>
        <pc:spChg chg="mod">
          <ac:chgData name="Eugen Perianu" userId="4d3fff4d2f8d5df9" providerId="LiveId" clId="{36196A72-E734-443C-A5F9-806B55AF0457}" dt="2025-03-24T18:50:40.215" v="310" actId="20577"/>
          <ac:spMkLst>
            <pc:docMk/>
            <pc:sldMk cId="2265931370" sldId="263"/>
            <ac:spMk id="10" creationId="{05ED38F0-DC70-88EE-5189-77457DB3D419}"/>
          </ac:spMkLst>
        </pc:spChg>
        <pc:spChg chg="mod">
          <ac:chgData name="Eugen Perianu" userId="4d3fff4d2f8d5df9" providerId="LiveId" clId="{36196A72-E734-443C-A5F9-806B55AF0457}" dt="2025-03-24T20:53:33.371" v="1816" actId="20577"/>
          <ac:spMkLst>
            <pc:docMk/>
            <pc:sldMk cId="2265931370" sldId="263"/>
            <ac:spMk id="19" creationId="{5DFBBACB-BC9A-46CA-5AA2-B30F75A686FF}"/>
          </ac:spMkLst>
        </pc:spChg>
      </pc:sldChg>
      <pc:sldChg chg="addSp modSp mod">
        <pc:chgData name="Eugen Perianu" userId="4d3fff4d2f8d5df9" providerId="LiveId" clId="{36196A72-E734-443C-A5F9-806B55AF0457}" dt="2025-03-24T19:21:04.242" v="462" actId="123"/>
        <pc:sldMkLst>
          <pc:docMk/>
          <pc:sldMk cId="2860380189" sldId="264"/>
        </pc:sldMkLst>
        <pc:spChg chg="add mod">
          <ac:chgData name="Eugen Perianu" userId="4d3fff4d2f8d5df9" providerId="LiveId" clId="{36196A72-E734-443C-A5F9-806B55AF0457}" dt="2025-03-24T19:21:04.242" v="462" actId="123"/>
          <ac:spMkLst>
            <pc:docMk/>
            <pc:sldMk cId="2860380189" sldId="264"/>
            <ac:spMk id="10" creationId="{5E98D6B6-AB99-4FBF-93C1-07540179D04A}"/>
          </ac:spMkLst>
        </pc:spChg>
        <pc:spChg chg="mod">
          <ac:chgData name="Eugen Perianu" userId="4d3fff4d2f8d5df9" providerId="LiveId" clId="{36196A72-E734-443C-A5F9-806B55AF0457}" dt="2025-03-24T19:15:04.249" v="417" actId="14100"/>
          <ac:spMkLst>
            <pc:docMk/>
            <pc:sldMk cId="2860380189" sldId="264"/>
            <ac:spMk id="14" creationId="{4CBAC05C-0DD2-D196-7E60-2E3EAC8E71B0}"/>
          </ac:spMkLst>
        </pc:spChg>
      </pc:sldChg>
      <pc:sldChg chg="addSp modSp mod">
        <pc:chgData name="Eugen Perianu" userId="4d3fff4d2f8d5df9" providerId="LiveId" clId="{36196A72-E734-443C-A5F9-806B55AF0457}" dt="2025-03-24T19:21:17.777" v="464" actId="20577"/>
        <pc:sldMkLst>
          <pc:docMk/>
          <pc:sldMk cId="4177333182" sldId="265"/>
        </pc:sldMkLst>
        <pc:spChg chg="add mod">
          <ac:chgData name="Eugen Perianu" userId="4d3fff4d2f8d5df9" providerId="LiveId" clId="{36196A72-E734-443C-A5F9-806B55AF0457}" dt="2025-03-24T19:21:17.777" v="464" actId="20577"/>
          <ac:spMkLst>
            <pc:docMk/>
            <pc:sldMk cId="4177333182" sldId="265"/>
            <ac:spMk id="10" creationId="{15919EDE-96B8-4AE7-8D19-B5A33BC08E23}"/>
          </ac:spMkLst>
        </pc:spChg>
        <pc:spChg chg="mod">
          <ac:chgData name="Eugen Perianu" userId="4d3fff4d2f8d5df9" providerId="LiveId" clId="{36196A72-E734-443C-A5F9-806B55AF0457}" dt="2025-03-24T19:18:38.694" v="433" actId="14100"/>
          <ac:spMkLst>
            <pc:docMk/>
            <pc:sldMk cId="4177333182" sldId="265"/>
            <ac:spMk id="14" creationId="{A99EFBD3-BF72-4514-6589-51614A946C6B}"/>
          </ac:spMkLst>
        </pc:spChg>
      </pc:sldChg>
      <pc:sldChg chg="addSp modSp mod">
        <pc:chgData name="Eugen Perianu" userId="4d3fff4d2f8d5df9" providerId="LiveId" clId="{36196A72-E734-443C-A5F9-806B55AF0457}" dt="2025-03-24T19:27:15.985" v="603" actId="20577"/>
        <pc:sldMkLst>
          <pc:docMk/>
          <pc:sldMk cId="1701719938" sldId="266"/>
        </pc:sldMkLst>
        <pc:spChg chg="add mod">
          <ac:chgData name="Eugen Perianu" userId="4d3fff4d2f8d5df9" providerId="LiveId" clId="{36196A72-E734-443C-A5F9-806B55AF0457}" dt="2025-03-24T19:27:15.985" v="603" actId="20577"/>
          <ac:spMkLst>
            <pc:docMk/>
            <pc:sldMk cId="1701719938" sldId="266"/>
            <ac:spMk id="10" creationId="{C503FBE4-EB99-4C0F-9859-B623CF6701F4}"/>
          </ac:spMkLst>
        </pc:spChg>
        <pc:spChg chg="mod">
          <ac:chgData name="Eugen Perianu" userId="4d3fff4d2f8d5df9" providerId="LiveId" clId="{36196A72-E734-443C-A5F9-806B55AF0457}" dt="2025-03-24T19:22:24.489" v="466" actId="14100"/>
          <ac:spMkLst>
            <pc:docMk/>
            <pc:sldMk cId="1701719938" sldId="266"/>
            <ac:spMk id="14" creationId="{59FE54E7-462D-2809-7A51-6C5AC4D0DD7B}"/>
          </ac:spMkLst>
        </pc:spChg>
      </pc:sldChg>
      <pc:sldChg chg="addSp modSp mod">
        <pc:chgData name="Eugen Perianu" userId="4d3fff4d2f8d5df9" providerId="LiveId" clId="{36196A72-E734-443C-A5F9-806B55AF0457}" dt="2025-03-24T20:18:24.798" v="1023" actId="20577"/>
        <pc:sldMkLst>
          <pc:docMk/>
          <pc:sldMk cId="1426502408" sldId="267"/>
        </pc:sldMkLst>
        <pc:spChg chg="add mod">
          <ac:chgData name="Eugen Perianu" userId="4d3fff4d2f8d5df9" providerId="LiveId" clId="{36196A72-E734-443C-A5F9-806B55AF0457}" dt="2025-03-24T20:18:24.798" v="1023" actId="20577"/>
          <ac:spMkLst>
            <pc:docMk/>
            <pc:sldMk cId="1426502408" sldId="267"/>
            <ac:spMk id="10" creationId="{0635B7B6-904C-4870-9402-D984F61CD1B4}"/>
          </ac:spMkLst>
        </pc:spChg>
        <pc:spChg chg="mod">
          <ac:chgData name="Eugen Perianu" userId="4d3fff4d2f8d5df9" providerId="LiveId" clId="{36196A72-E734-443C-A5F9-806B55AF0457}" dt="2025-03-24T20:15:52.989" v="995"/>
          <ac:spMkLst>
            <pc:docMk/>
            <pc:sldMk cId="1426502408" sldId="267"/>
            <ac:spMk id="14" creationId="{166AF05F-E2E7-4FEE-94A7-643FE0A8CC62}"/>
          </ac:spMkLst>
        </pc:spChg>
      </pc:sldChg>
      <pc:sldChg chg="addSp modSp mod">
        <pc:chgData name="Eugen Perianu" userId="4d3fff4d2f8d5df9" providerId="LiveId" clId="{36196A72-E734-443C-A5F9-806B55AF0457}" dt="2025-03-24T20:23:43.951" v="1039" actId="123"/>
        <pc:sldMkLst>
          <pc:docMk/>
          <pc:sldMk cId="2556754683" sldId="268"/>
        </pc:sldMkLst>
        <pc:spChg chg="add mod">
          <ac:chgData name="Eugen Perianu" userId="4d3fff4d2f8d5df9" providerId="LiveId" clId="{36196A72-E734-443C-A5F9-806B55AF0457}" dt="2025-03-24T20:23:43.951" v="1039" actId="123"/>
          <ac:spMkLst>
            <pc:docMk/>
            <pc:sldMk cId="2556754683" sldId="268"/>
            <ac:spMk id="10" creationId="{0EB1A169-87C1-4705-8842-0271FBF7F2C7}"/>
          </ac:spMkLst>
        </pc:spChg>
        <pc:spChg chg="mod">
          <ac:chgData name="Eugen Perianu" userId="4d3fff4d2f8d5df9" providerId="LiveId" clId="{36196A72-E734-443C-A5F9-806B55AF0457}" dt="2025-03-24T20:19:29.253" v="1024"/>
          <ac:spMkLst>
            <pc:docMk/>
            <pc:sldMk cId="2556754683" sldId="268"/>
            <ac:spMk id="14" creationId="{FE592D2E-C39F-ED58-2756-BBD91F76188B}"/>
          </ac:spMkLst>
        </pc:spChg>
      </pc:sldChg>
      <pc:sldChg chg="addSp delSp modSp mod">
        <pc:chgData name="Eugen Perianu" userId="4d3fff4d2f8d5df9" providerId="LiveId" clId="{36196A72-E734-443C-A5F9-806B55AF0457}" dt="2025-03-24T19:42:54.635" v="954" actId="1076"/>
        <pc:sldMkLst>
          <pc:docMk/>
          <pc:sldMk cId="2299022887" sldId="269"/>
        </pc:sldMkLst>
        <pc:spChg chg="add mod">
          <ac:chgData name="Eugen Perianu" userId="4d3fff4d2f8d5df9" providerId="LiveId" clId="{36196A72-E734-443C-A5F9-806B55AF0457}" dt="2025-03-24T19:42:54.635" v="954" actId="1076"/>
          <ac:spMkLst>
            <pc:docMk/>
            <pc:sldMk cId="2299022887" sldId="269"/>
            <ac:spMk id="11" creationId="{8D40BE7C-B8D7-4BB4-822F-F7DAEB2DDDE7}"/>
          </ac:spMkLst>
        </pc:spChg>
        <pc:spChg chg="mod">
          <ac:chgData name="Eugen Perianu" userId="4d3fff4d2f8d5df9" providerId="LiveId" clId="{36196A72-E734-443C-A5F9-806B55AF0457}" dt="2025-03-24T19:28:15.096" v="604"/>
          <ac:spMkLst>
            <pc:docMk/>
            <pc:sldMk cId="2299022887" sldId="269"/>
            <ac:spMk id="14" creationId="{40D77950-E989-F581-8ADA-263062B1D48F}"/>
          </ac:spMkLst>
        </pc:spChg>
        <pc:graphicFrameChg chg="add del mod">
          <ac:chgData name="Eugen Perianu" userId="4d3fff4d2f8d5df9" providerId="LiveId" clId="{36196A72-E734-443C-A5F9-806B55AF0457}" dt="2025-03-24T19:28:42.954" v="606"/>
          <ac:graphicFrameMkLst>
            <pc:docMk/>
            <pc:sldMk cId="2299022887" sldId="269"/>
            <ac:graphicFrameMk id="2" creationId="{5A24E591-8EEA-442B-AFAC-F3B02E36E35B}"/>
          </ac:graphicFrameMkLst>
        </pc:graphicFrameChg>
      </pc:sldChg>
      <pc:sldChg chg="addSp modSp mod">
        <pc:chgData name="Eugen Perianu" userId="4d3fff4d2f8d5df9" providerId="LiveId" clId="{36196A72-E734-443C-A5F9-806B55AF0457}" dt="2025-03-24T20:00:45.350" v="992" actId="20577"/>
        <pc:sldMkLst>
          <pc:docMk/>
          <pc:sldMk cId="45279952" sldId="270"/>
        </pc:sldMkLst>
        <pc:spChg chg="add mod">
          <ac:chgData name="Eugen Perianu" userId="4d3fff4d2f8d5df9" providerId="LiveId" clId="{36196A72-E734-443C-A5F9-806B55AF0457}" dt="2025-03-24T20:00:45.350" v="992" actId="20577"/>
          <ac:spMkLst>
            <pc:docMk/>
            <pc:sldMk cId="45279952" sldId="270"/>
            <ac:spMk id="10" creationId="{BC7E83F8-58D9-4D0E-83DA-D1797B7A5FDE}"/>
          </ac:spMkLst>
        </pc:spChg>
        <pc:spChg chg="mod">
          <ac:chgData name="Eugen Perianu" userId="4d3fff4d2f8d5df9" providerId="LiveId" clId="{36196A72-E734-443C-A5F9-806B55AF0457}" dt="2025-03-24T20:00:07.552" v="969" actId="14100"/>
          <ac:spMkLst>
            <pc:docMk/>
            <pc:sldMk cId="45279952" sldId="270"/>
            <ac:spMk id="14" creationId="{FC9CA76F-E8B8-F48C-A72E-5E27B4D179E1}"/>
          </ac:spMkLst>
        </pc:spChg>
      </pc:sldChg>
      <pc:sldChg chg="del">
        <pc:chgData name="Eugen Perianu" userId="4d3fff4d2f8d5df9" providerId="LiveId" clId="{36196A72-E734-443C-A5F9-806B55AF0457}" dt="2025-03-24T20:25:18.458" v="1040" actId="47"/>
        <pc:sldMkLst>
          <pc:docMk/>
          <pc:sldMk cId="3760645304" sldId="271"/>
        </pc:sldMkLst>
      </pc:sldChg>
      <pc:sldChg chg="addSp modSp mod">
        <pc:chgData name="Eugen Perianu" userId="4d3fff4d2f8d5df9" providerId="LiveId" clId="{36196A72-E734-443C-A5F9-806B55AF0457}" dt="2025-03-24T20:33:04.543" v="1083" actId="20577"/>
        <pc:sldMkLst>
          <pc:docMk/>
          <pc:sldMk cId="668252702" sldId="272"/>
        </pc:sldMkLst>
        <pc:spChg chg="add mod">
          <ac:chgData name="Eugen Perianu" userId="4d3fff4d2f8d5df9" providerId="LiveId" clId="{36196A72-E734-443C-A5F9-806B55AF0457}" dt="2025-03-24T20:33:04.543" v="1083" actId="20577"/>
          <ac:spMkLst>
            <pc:docMk/>
            <pc:sldMk cId="668252702" sldId="272"/>
            <ac:spMk id="10" creationId="{44DAF1CB-C5A4-4AE2-9210-B6C9B2A8CE87}"/>
          </ac:spMkLst>
        </pc:spChg>
      </pc:sldChg>
      <pc:sldChg chg="addSp delSp modSp mod">
        <pc:chgData name="Eugen Perianu" userId="4d3fff4d2f8d5df9" providerId="LiveId" clId="{36196A72-E734-443C-A5F9-806B55AF0457}" dt="2025-03-24T20:47:08.603" v="1807" actId="20577"/>
        <pc:sldMkLst>
          <pc:docMk/>
          <pc:sldMk cId="1897154480" sldId="273"/>
        </pc:sldMkLst>
        <pc:spChg chg="del">
          <ac:chgData name="Eugen Perianu" userId="4d3fff4d2f8d5df9" providerId="LiveId" clId="{36196A72-E734-443C-A5F9-806B55AF0457}" dt="2025-03-24T20:37:58.264" v="1085" actId="478"/>
          <ac:spMkLst>
            <pc:docMk/>
            <pc:sldMk cId="1897154480" sldId="273"/>
            <ac:spMk id="3" creationId="{82B407A5-9EDA-CF4D-3D1D-36D9701D6D0C}"/>
          </ac:spMkLst>
        </pc:spChg>
        <pc:spChg chg="add mod">
          <ac:chgData name="Eugen Perianu" userId="4d3fff4d2f8d5df9" providerId="LiveId" clId="{36196A72-E734-443C-A5F9-806B55AF0457}" dt="2025-03-24T20:47:08.603" v="1807" actId="20577"/>
          <ac:spMkLst>
            <pc:docMk/>
            <pc:sldMk cId="1897154480" sldId="273"/>
            <ac:spMk id="10" creationId="{B6038455-74B5-4A34-9B99-BC58BFFD2289}"/>
          </ac:spMkLst>
        </pc:spChg>
      </pc:sldChg>
      <pc:sldChg chg="add del">
        <pc:chgData name="Eugen Perianu" userId="4d3fff4d2f8d5df9" providerId="LiveId" clId="{36196A72-E734-443C-A5F9-806B55AF0457}" dt="2025-03-24T20:46:30.764" v="1804" actId="47"/>
        <pc:sldMkLst>
          <pc:docMk/>
          <pc:sldMk cId="3176781512" sldId="274"/>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51FEEF-965B-E67C-1FB3-2A8F9391A94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824170B-4DE8-2E6F-B5BC-EFC5FD3356B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804F758-1324-BB5B-6748-242F094D480F}"/>
              </a:ext>
            </a:extLst>
          </p:cNvPr>
          <p:cNvSpPr>
            <a:spLocks noGrp="1"/>
          </p:cNvSpPr>
          <p:nvPr>
            <p:ph type="dt" sz="half" idx="10"/>
          </p:nvPr>
        </p:nvSpPr>
        <p:spPr/>
        <p:txBody>
          <a:bodyPr/>
          <a:lstStyle/>
          <a:p>
            <a:fld id="{5ED6B5DA-876F-4167-A7FB-AE5FA508FFC1}" type="datetimeFigureOut">
              <a:rPr lang="en-US" smtClean="0"/>
              <a:t>3/25/2025</a:t>
            </a:fld>
            <a:endParaRPr lang="en-US"/>
          </a:p>
        </p:txBody>
      </p:sp>
      <p:sp>
        <p:nvSpPr>
          <p:cNvPr id="5" name="Footer Placeholder 4">
            <a:extLst>
              <a:ext uri="{FF2B5EF4-FFF2-40B4-BE49-F238E27FC236}">
                <a16:creationId xmlns:a16="http://schemas.microsoft.com/office/drawing/2014/main" id="{E2BA20D0-E7F2-0073-D2D4-125F221B85B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D0C4651-4F14-BE39-7C80-8FC0441DF9CB}"/>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5658737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67D998-31F2-938E-30A4-3EE7763AF1B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0CC0106-8538-13EA-9902-79B81605465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CBB5C5C-F38B-55B2-1FCE-DAED8048979C}"/>
              </a:ext>
            </a:extLst>
          </p:cNvPr>
          <p:cNvSpPr>
            <a:spLocks noGrp="1"/>
          </p:cNvSpPr>
          <p:nvPr>
            <p:ph type="dt" sz="half" idx="10"/>
          </p:nvPr>
        </p:nvSpPr>
        <p:spPr/>
        <p:txBody>
          <a:bodyPr/>
          <a:lstStyle/>
          <a:p>
            <a:fld id="{5ED6B5DA-876F-4167-A7FB-AE5FA508FFC1}" type="datetimeFigureOut">
              <a:rPr lang="en-US" smtClean="0"/>
              <a:t>3/25/2025</a:t>
            </a:fld>
            <a:endParaRPr lang="en-US"/>
          </a:p>
        </p:txBody>
      </p:sp>
      <p:sp>
        <p:nvSpPr>
          <p:cNvPr id="5" name="Footer Placeholder 4">
            <a:extLst>
              <a:ext uri="{FF2B5EF4-FFF2-40B4-BE49-F238E27FC236}">
                <a16:creationId xmlns:a16="http://schemas.microsoft.com/office/drawing/2014/main" id="{DDF1D3BF-CC9A-FC95-B395-EE86AC7C13A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BB83995-4192-E431-FB08-5305A37C89A5}"/>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4611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70F6A2C-C511-3ED2-9230-4C7C7571396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A49A0D8-8755-556D-8AB7-41692A74010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AA3B76A-0457-C998-FC97-E35C1BCD93D4}"/>
              </a:ext>
            </a:extLst>
          </p:cNvPr>
          <p:cNvSpPr>
            <a:spLocks noGrp="1"/>
          </p:cNvSpPr>
          <p:nvPr>
            <p:ph type="dt" sz="half" idx="10"/>
          </p:nvPr>
        </p:nvSpPr>
        <p:spPr/>
        <p:txBody>
          <a:bodyPr/>
          <a:lstStyle/>
          <a:p>
            <a:fld id="{5ED6B5DA-876F-4167-A7FB-AE5FA508FFC1}" type="datetimeFigureOut">
              <a:rPr lang="en-US" smtClean="0"/>
              <a:t>3/25/2025</a:t>
            </a:fld>
            <a:endParaRPr lang="en-US"/>
          </a:p>
        </p:txBody>
      </p:sp>
      <p:sp>
        <p:nvSpPr>
          <p:cNvPr id="5" name="Footer Placeholder 4">
            <a:extLst>
              <a:ext uri="{FF2B5EF4-FFF2-40B4-BE49-F238E27FC236}">
                <a16:creationId xmlns:a16="http://schemas.microsoft.com/office/drawing/2014/main" id="{CDBB001A-2BAE-D5DA-B400-9B3B27742B9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141DB82-2EA0-D744-4182-B6D90C911B5C}"/>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1961179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6B2F33-E1D2-F849-F4D4-D4F611C45FA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AD9A3C5-E066-7EE3-3135-259479359E6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C1C4DF9-5927-019F-04A3-ECA7B3E62BF7}"/>
              </a:ext>
            </a:extLst>
          </p:cNvPr>
          <p:cNvSpPr>
            <a:spLocks noGrp="1"/>
          </p:cNvSpPr>
          <p:nvPr>
            <p:ph type="dt" sz="half" idx="10"/>
          </p:nvPr>
        </p:nvSpPr>
        <p:spPr/>
        <p:txBody>
          <a:bodyPr/>
          <a:lstStyle/>
          <a:p>
            <a:fld id="{5ED6B5DA-876F-4167-A7FB-AE5FA508FFC1}" type="datetimeFigureOut">
              <a:rPr lang="en-US" smtClean="0"/>
              <a:t>3/25/2025</a:t>
            </a:fld>
            <a:endParaRPr lang="en-US"/>
          </a:p>
        </p:txBody>
      </p:sp>
      <p:sp>
        <p:nvSpPr>
          <p:cNvPr id="5" name="Footer Placeholder 4">
            <a:extLst>
              <a:ext uri="{FF2B5EF4-FFF2-40B4-BE49-F238E27FC236}">
                <a16:creationId xmlns:a16="http://schemas.microsoft.com/office/drawing/2014/main" id="{B01C0DE3-EC64-2FB6-0FBC-E93FB5444EB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A474391-0245-8E4F-CDCD-3E74BC2AC733}"/>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30606815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F9CC45-B0AD-D77A-9F4B-93DB298AB5D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5ECBAC4-21FB-456C-5E8E-5D5195E9A1B2}"/>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3782BE9-6F87-F986-E61C-8C5EAF775CC1}"/>
              </a:ext>
            </a:extLst>
          </p:cNvPr>
          <p:cNvSpPr>
            <a:spLocks noGrp="1"/>
          </p:cNvSpPr>
          <p:nvPr>
            <p:ph type="dt" sz="half" idx="10"/>
          </p:nvPr>
        </p:nvSpPr>
        <p:spPr/>
        <p:txBody>
          <a:bodyPr/>
          <a:lstStyle/>
          <a:p>
            <a:fld id="{5ED6B5DA-876F-4167-A7FB-AE5FA508FFC1}" type="datetimeFigureOut">
              <a:rPr lang="en-US" smtClean="0"/>
              <a:t>3/25/2025</a:t>
            </a:fld>
            <a:endParaRPr lang="en-US"/>
          </a:p>
        </p:txBody>
      </p:sp>
      <p:sp>
        <p:nvSpPr>
          <p:cNvPr id="5" name="Footer Placeholder 4">
            <a:extLst>
              <a:ext uri="{FF2B5EF4-FFF2-40B4-BE49-F238E27FC236}">
                <a16:creationId xmlns:a16="http://schemas.microsoft.com/office/drawing/2014/main" id="{0DF73F38-6993-0DDD-1871-1724F27A5D1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88363B8-7907-100D-A788-3B1951B18F45}"/>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2926403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AFF99F-00F5-2F77-29DB-B35AE735DE1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723046E-2209-8F8B-F1B6-1783F847C23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05D542F-F63D-0973-B220-E691FF3D217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DB6E9B3-3682-75A9-B79B-FA90F0C0B144}"/>
              </a:ext>
            </a:extLst>
          </p:cNvPr>
          <p:cNvSpPr>
            <a:spLocks noGrp="1"/>
          </p:cNvSpPr>
          <p:nvPr>
            <p:ph type="dt" sz="half" idx="10"/>
          </p:nvPr>
        </p:nvSpPr>
        <p:spPr/>
        <p:txBody>
          <a:bodyPr/>
          <a:lstStyle/>
          <a:p>
            <a:fld id="{5ED6B5DA-876F-4167-A7FB-AE5FA508FFC1}" type="datetimeFigureOut">
              <a:rPr lang="en-US" smtClean="0"/>
              <a:t>3/25/2025</a:t>
            </a:fld>
            <a:endParaRPr lang="en-US"/>
          </a:p>
        </p:txBody>
      </p:sp>
      <p:sp>
        <p:nvSpPr>
          <p:cNvPr id="6" name="Footer Placeholder 5">
            <a:extLst>
              <a:ext uri="{FF2B5EF4-FFF2-40B4-BE49-F238E27FC236}">
                <a16:creationId xmlns:a16="http://schemas.microsoft.com/office/drawing/2014/main" id="{5048DE26-26D8-569E-87F5-E431CCC942F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B490317-143F-2145-9D32-B3C066FC7952}"/>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40022111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1B3125-7300-90AE-6D1B-2BD91CF39C3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E70ED37-C62E-73DE-2200-58E668F3092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DAB8D24-2A85-D096-5137-7EE67EAC3B3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5869F1A-2DF4-11D7-6B22-3B286C986F5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2A512E9-9055-2F4E-C6D8-6315A430299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A9C65FC-A1CA-D86D-2253-CD40D8225C2A}"/>
              </a:ext>
            </a:extLst>
          </p:cNvPr>
          <p:cNvSpPr>
            <a:spLocks noGrp="1"/>
          </p:cNvSpPr>
          <p:nvPr>
            <p:ph type="dt" sz="half" idx="10"/>
          </p:nvPr>
        </p:nvSpPr>
        <p:spPr/>
        <p:txBody>
          <a:bodyPr/>
          <a:lstStyle/>
          <a:p>
            <a:fld id="{5ED6B5DA-876F-4167-A7FB-AE5FA508FFC1}" type="datetimeFigureOut">
              <a:rPr lang="en-US" smtClean="0"/>
              <a:t>3/25/2025</a:t>
            </a:fld>
            <a:endParaRPr lang="en-US"/>
          </a:p>
        </p:txBody>
      </p:sp>
      <p:sp>
        <p:nvSpPr>
          <p:cNvPr id="8" name="Footer Placeholder 7">
            <a:extLst>
              <a:ext uri="{FF2B5EF4-FFF2-40B4-BE49-F238E27FC236}">
                <a16:creationId xmlns:a16="http://schemas.microsoft.com/office/drawing/2014/main" id="{15D8CC31-6C1D-FEB6-EDC3-5695A7A4E7B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24B7B5A-D15F-DFB5-22A5-F6CDB8267ADC}"/>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7016298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B5C8B6-90F2-9AE5-E085-4D88292ABD3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7C64056-2844-62C0-0089-53A0EF2DEED8}"/>
              </a:ext>
            </a:extLst>
          </p:cNvPr>
          <p:cNvSpPr>
            <a:spLocks noGrp="1"/>
          </p:cNvSpPr>
          <p:nvPr>
            <p:ph type="dt" sz="half" idx="10"/>
          </p:nvPr>
        </p:nvSpPr>
        <p:spPr/>
        <p:txBody>
          <a:bodyPr/>
          <a:lstStyle/>
          <a:p>
            <a:fld id="{5ED6B5DA-876F-4167-A7FB-AE5FA508FFC1}" type="datetimeFigureOut">
              <a:rPr lang="en-US" smtClean="0"/>
              <a:t>3/25/2025</a:t>
            </a:fld>
            <a:endParaRPr lang="en-US"/>
          </a:p>
        </p:txBody>
      </p:sp>
      <p:sp>
        <p:nvSpPr>
          <p:cNvPr id="4" name="Footer Placeholder 3">
            <a:extLst>
              <a:ext uri="{FF2B5EF4-FFF2-40B4-BE49-F238E27FC236}">
                <a16:creationId xmlns:a16="http://schemas.microsoft.com/office/drawing/2014/main" id="{D4ADDB5C-C455-0F59-A5AE-8B752888CCA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7C5B81B-79AF-C5E8-A651-CD84BDDA98B8}"/>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41803484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0E58403-DC15-8DE3-2288-35ED0E04DE36}"/>
              </a:ext>
            </a:extLst>
          </p:cNvPr>
          <p:cNvSpPr>
            <a:spLocks noGrp="1"/>
          </p:cNvSpPr>
          <p:nvPr>
            <p:ph type="dt" sz="half" idx="10"/>
          </p:nvPr>
        </p:nvSpPr>
        <p:spPr/>
        <p:txBody>
          <a:bodyPr/>
          <a:lstStyle/>
          <a:p>
            <a:fld id="{5ED6B5DA-876F-4167-A7FB-AE5FA508FFC1}" type="datetimeFigureOut">
              <a:rPr lang="en-US" smtClean="0"/>
              <a:t>3/25/2025</a:t>
            </a:fld>
            <a:endParaRPr lang="en-US"/>
          </a:p>
        </p:txBody>
      </p:sp>
      <p:sp>
        <p:nvSpPr>
          <p:cNvPr id="3" name="Footer Placeholder 2">
            <a:extLst>
              <a:ext uri="{FF2B5EF4-FFF2-40B4-BE49-F238E27FC236}">
                <a16:creationId xmlns:a16="http://schemas.microsoft.com/office/drawing/2014/main" id="{9CB49235-8A57-41CD-5476-5A9CA9C6AB0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E7A17A1-1EA9-54C1-73F3-2F4498E56FB9}"/>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17136069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A5256B-C948-6577-5D21-0CDFC276C01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7FD8AE2-106D-0144-5108-A2860C7321C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0CEFAAE-9658-511E-F5CD-CF0FBE019B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A94994E-296B-D720-6DF6-67CBFEF234E4}"/>
              </a:ext>
            </a:extLst>
          </p:cNvPr>
          <p:cNvSpPr>
            <a:spLocks noGrp="1"/>
          </p:cNvSpPr>
          <p:nvPr>
            <p:ph type="dt" sz="half" idx="10"/>
          </p:nvPr>
        </p:nvSpPr>
        <p:spPr/>
        <p:txBody>
          <a:bodyPr/>
          <a:lstStyle/>
          <a:p>
            <a:fld id="{5ED6B5DA-876F-4167-A7FB-AE5FA508FFC1}" type="datetimeFigureOut">
              <a:rPr lang="en-US" smtClean="0"/>
              <a:t>3/25/2025</a:t>
            </a:fld>
            <a:endParaRPr lang="en-US"/>
          </a:p>
        </p:txBody>
      </p:sp>
      <p:sp>
        <p:nvSpPr>
          <p:cNvPr id="6" name="Footer Placeholder 5">
            <a:extLst>
              <a:ext uri="{FF2B5EF4-FFF2-40B4-BE49-F238E27FC236}">
                <a16:creationId xmlns:a16="http://schemas.microsoft.com/office/drawing/2014/main" id="{7EC16325-10BF-CC90-6212-865A9F2C3E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33EDDE4-6630-8F22-85B7-A2EA0BCD982A}"/>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33797979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ED87B3-564C-E3D7-752F-800D1A7B02E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A02F0CB-52AF-FD54-AC00-2CCF1AB7C51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1FD5300-E0A2-C7C0-A776-50A9BA8EEE0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C867C54-6080-1F6E-2F25-7CEB3910801A}"/>
              </a:ext>
            </a:extLst>
          </p:cNvPr>
          <p:cNvSpPr>
            <a:spLocks noGrp="1"/>
          </p:cNvSpPr>
          <p:nvPr>
            <p:ph type="dt" sz="half" idx="10"/>
          </p:nvPr>
        </p:nvSpPr>
        <p:spPr/>
        <p:txBody>
          <a:bodyPr/>
          <a:lstStyle/>
          <a:p>
            <a:fld id="{5ED6B5DA-876F-4167-A7FB-AE5FA508FFC1}" type="datetimeFigureOut">
              <a:rPr lang="en-US" smtClean="0"/>
              <a:t>3/25/2025</a:t>
            </a:fld>
            <a:endParaRPr lang="en-US"/>
          </a:p>
        </p:txBody>
      </p:sp>
      <p:sp>
        <p:nvSpPr>
          <p:cNvPr id="6" name="Footer Placeholder 5">
            <a:extLst>
              <a:ext uri="{FF2B5EF4-FFF2-40B4-BE49-F238E27FC236}">
                <a16:creationId xmlns:a16="http://schemas.microsoft.com/office/drawing/2014/main" id="{51C9799D-C1D6-9C64-5966-55E39F78619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35E7E6C-26AB-ED2F-D27A-ED1AABF910E6}"/>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2344538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84E081E-9C14-B1CD-B8D8-38E6E61DB6C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AF5DE53-BC5D-195E-F747-D1E6CCD8ACA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9EEFB22-AC78-DC43-7DE2-E4D483B1C6A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5ED6B5DA-876F-4167-A7FB-AE5FA508FFC1}" type="datetimeFigureOut">
              <a:rPr lang="en-US" smtClean="0"/>
              <a:t>3/25/2025</a:t>
            </a:fld>
            <a:endParaRPr lang="en-US"/>
          </a:p>
        </p:txBody>
      </p:sp>
      <p:sp>
        <p:nvSpPr>
          <p:cNvPr id="5" name="Footer Placeholder 4">
            <a:extLst>
              <a:ext uri="{FF2B5EF4-FFF2-40B4-BE49-F238E27FC236}">
                <a16:creationId xmlns:a16="http://schemas.microsoft.com/office/drawing/2014/main" id="{5D347225-EE58-39D5-7C0D-B5FDBFFAAC1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7157F84A-C79A-CCB6-7BD8-21F2B2CE2E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AC1A43E-EFA7-4448-A9D3-9B3D0A9063EF}" type="slidenum">
              <a:rPr lang="en-US" smtClean="0"/>
              <a:t>‹#›</a:t>
            </a:fld>
            <a:endParaRPr lang="en-US"/>
          </a:p>
        </p:txBody>
      </p:sp>
    </p:spTree>
    <p:extLst>
      <p:ext uri="{BB962C8B-B14F-4D97-AF65-F5344CB8AC3E}">
        <p14:creationId xmlns:p14="http://schemas.microsoft.com/office/powerpoint/2010/main" val="12439530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file:///C:\Users\Addwise\Desktop\Evaluari\ADR%20SE\RE\RegioSE" TargetMode="External"/><Relationship Id="rId7"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10" Type="http://schemas.openxmlformats.org/officeDocument/2006/relationships/image" Target="../media/image7.jpeg"/><Relationship Id="rId4" Type="http://schemas.openxmlformats.org/officeDocument/2006/relationships/hyperlink" Target="https://www.facebook.com/adrse.ro" TargetMode="External"/><Relationship Id="rId9"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file:///C:\Users\Addwise\Desktop\Evaluari\ADR%20SE\RE\RegioSE" TargetMode="External"/><Relationship Id="rId7"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hyperlink" Target="https://www.facebook.com/adrse.ro" TargetMode="External"/><Relationship Id="rId9" Type="http://schemas.openxmlformats.org/officeDocument/2006/relationships/image" Target="../media/image6.png"/></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8" Type="http://schemas.openxmlformats.org/officeDocument/2006/relationships/image" Target="../media/image9.emf"/><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49FC30-684F-E17A-735C-96AAB7E041D9}"/>
              </a:ext>
            </a:extLst>
          </p:cNvPr>
          <p:cNvSpPr>
            <a:spLocks noGrp="1"/>
          </p:cNvSpPr>
          <p:nvPr>
            <p:ph type="ctrTitle"/>
          </p:nvPr>
        </p:nvSpPr>
        <p:spPr>
          <a:xfrm>
            <a:off x="1286191" y="1467193"/>
            <a:ext cx="9144000" cy="910575"/>
          </a:xfrm>
        </p:spPr>
        <p:txBody>
          <a:bodyPr>
            <a:noAutofit/>
          </a:bodyPr>
          <a:lstStyle/>
          <a:p>
            <a:r>
              <a:rPr lang="it-IT" sz="3200" b="1" dirty="0">
                <a:solidFill>
                  <a:srgbClr val="213F99"/>
                </a:solidFill>
                <a:latin typeface="Calibri" panose="020F0502020204030204" pitchFamily="34" charset="0"/>
                <a:ea typeface="Calibri" panose="020F0502020204030204" pitchFamily="34" charset="0"/>
                <a:cs typeface="Calibri" panose="020F0502020204030204" pitchFamily="34" charset="0"/>
              </a:rPr>
              <a:t>Evaluarea intermediară timpurie a </a:t>
            </a:r>
            <a:br>
              <a:rPr lang="it-IT" sz="3200" b="1" dirty="0">
                <a:solidFill>
                  <a:srgbClr val="213F99"/>
                </a:solidFill>
                <a:latin typeface="Calibri" panose="020F0502020204030204" pitchFamily="34" charset="0"/>
                <a:ea typeface="Calibri" panose="020F0502020204030204" pitchFamily="34" charset="0"/>
                <a:cs typeface="Calibri" panose="020F0502020204030204" pitchFamily="34" charset="0"/>
              </a:rPr>
            </a:br>
            <a:r>
              <a:rPr lang="it-IT" sz="3200" b="1" dirty="0">
                <a:solidFill>
                  <a:srgbClr val="213F99"/>
                </a:solidFill>
                <a:latin typeface="Calibri" panose="020F0502020204030204" pitchFamily="34" charset="0"/>
                <a:ea typeface="Calibri" panose="020F0502020204030204" pitchFamily="34" charset="0"/>
                <a:cs typeface="Calibri" panose="020F0502020204030204" pitchFamily="34" charset="0"/>
              </a:rPr>
              <a:t>Programului Regional Sud- Est 2021- 2027</a:t>
            </a:r>
            <a:endParaRPr lang="en-US" sz="32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3" name="Subtitle 2">
            <a:extLst>
              <a:ext uri="{FF2B5EF4-FFF2-40B4-BE49-F238E27FC236}">
                <a16:creationId xmlns:a16="http://schemas.microsoft.com/office/drawing/2014/main" id="{29BD9188-487A-F650-5E7C-71E640B1F59D}"/>
              </a:ext>
            </a:extLst>
          </p:cNvPr>
          <p:cNvSpPr>
            <a:spLocks noGrp="1"/>
          </p:cNvSpPr>
          <p:nvPr>
            <p:ph type="subTitle" idx="1"/>
          </p:nvPr>
        </p:nvSpPr>
        <p:spPr>
          <a:xfrm>
            <a:off x="1524000" y="2571087"/>
            <a:ext cx="9144000" cy="365919"/>
          </a:xfrm>
        </p:spPr>
        <p:txBody>
          <a:bodyPr>
            <a:normAutofit/>
          </a:bodyPr>
          <a:lstStyle/>
          <a:p>
            <a:r>
              <a:rPr lang="ro-RO" sz="2000" b="1" dirty="0">
                <a:solidFill>
                  <a:srgbClr val="213F99"/>
                </a:solidFill>
                <a:latin typeface="Calibri" panose="020F0502020204030204" pitchFamily="34" charset="0"/>
                <a:ea typeface="Calibri" panose="020F0502020204030204" pitchFamily="34" charset="0"/>
                <a:cs typeface="Calibri" panose="020F0502020204030204" pitchFamily="34" charset="0"/>
              </a:rPr>
              <a:t>Prezentarea Raportului de Evaluare – Prioritatea 4</a:t>
            </a:r>
            <a:endPar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pic>
        <p:nvPicPr>
          <p:cNvPr id="2049" name="Imagine 1619975028">
            <a:extLst>
              <a:ext uri="{FF2B5EF4-FFF2-40B4-BE49-F238E27FC236}">
                <a16:creationId xmlns:a16="http://schemas.microsoft.com/office/drawing/2014/main" id="{251921C6-D4D1-374A-D9B9-E72B377E8E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7344FCAC-DA03-C8C4-5D49-3705E08A3FC8}"/>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pic>
        <p:nvPicPr>
          <p:cNvPr id="10" name="Picture 9">
            <a:extLst>
              <a:ext uri="{FF2B5EF4-FFF2-40B4-BE49-F238E27FC236}">
                <a16:creationId xmlns:a16="http://schemas.microsoft.com/office/drawing/2014/main" id="{5E469893-2C00-A5FE-4E87-88BF9FE2A3B4}"/>
              </a:ext>
            </a:extLst>
          </p:cNvPr>
          <p:cNvPicPr>
            <a:picLocks noChangeAspect="1"/>
          </p:cNvPicPr>
          <p:nvPr/>
        </p:nvPicPr>
        <p:blipFill>
          <a:blip r:embed="rId5"/>
          <a:stretch>
            <a:fillRect/>
          </a:stretch>
        </p:blipFill>
        <p:spPr>
          <a:xfrm>
            <a:off x="6266329" y="5464122"/>
            <a:ext cx="1250655" cy="447315"/>
          </a:xfrm>
          <a:prstGeom prst="rect">
            <a:avLst/>
          </a:prstGeom>
        </p:spPr>
      </p:pic>
      <p:pic>
        <p:nvPicPr>
          <p:cNvPr id="12" name="Picture 11">
            <a:extLst>
              <a:ext uri="{FF2B5EF4-FFF2-40B4-BE49-F238E27FC236}">
                <a16:creationId xmlns:a16="http://schemas.microsoft.com/office/drawing/2014/main" id="{B6EBA21E-73FF-5A64-9BAD-6BAC178AEA8D}"/>
              </a:ext>
            </a:extLst>
          </p:cNvPr>
          <p:cNvPicPr>
            <a:picLocks noChangeAspect="1"/>
          </p:cNvPicPr>
          <p:nvPr/>
        </p:nvPicPr>
        <p:blipFill>
          <a:blip r:embed="rId6"/>
          <a:stretch>
            <a:fillRect/>
          </a:stretch>
        </p:blipFill>
        <p:spPr>
          <a:xfrm>
            <a:off x="5008854" y="5511531"/>
            <a:ext cx="1257475" cy="466790"/>
          </a:xfrm>
          <a:prstGeom prst="rect">
            <a:avLst/>
          </a:prstGeom>
        </p:spPr>
      </p:pic>
      <p:pic>
        <p:nvPicPr>
          <p:cNvPr id="8" name="Picture 7" descr="A black and blue sign with blue text&#10;&#10;Description automatically generated">
            <a:extLst>
              <a:ext uri="{FF2B5EF4-FFF2-40B4-BE49-F238E27FC236}">
                <a16:creationId xmlns:a16="http://schemas.microsoft.com/office/drawing/2014/main" id="{C8D55FAB-2D10-6D80-1FA1-D0FEC65431C0}"/>
              </a:ext>
            </a:extLst>
          </p:cNvPr>
          <p:cNvPicPr>
            <a:picLocks noChangeAspect="1"/>
          </p:cNvPicPr>
          <p:nvPr/>
        </p:nvPicPr>
        <p:blipFill>
          <a:blip r:embed="rId7"/>
          <a:stretch>
            <a:fillRect/>
          </a:stretch>
        </p:blipFill>
        <p:spPr>
          <a:xfrm>
            <a:off x="178401" y="179048"/>
            <a:ext cx="2731948" cy="718664"/>
          </a:xfrm>
          <a:prstGeom prst="rect">
            <a:avLst/>
          </a:prstGeom>
        </p:spPr>
      </p:pic>
      <p:pic>
        <p:nvPicPr>
          <p:cNvPr id="11" name="Picture 10" descr="A blue and white logo with a bird and a crown&#10;&#10;Description automatically generated">
            <a:extLst>
              <a:ext uri="{FF2B5EF4-FFF2-40B4-BE49-F238E27FC236}">
                <a16:creationId xmlns:a16="http://schemas.microsoft.com/office/drawing/2014/main" id="{01443852-80C6-0771-F39E-CAA02C2A3E4E}"/>
              </a:ext>
            </a:extLst>
          </p:cNvPr>
          <p:cNvPicPr>
            <a:picLocks noChangeAspect="1"/>
          </p:cNvPicPr>
          <p:nvPr/>
        </p:nvPicPr>
        <p:blipFill>
          <a:blip r:embed="rId8"/>
          <a:stretch>
            <a:fillRect/>
          </a:stretch>
        </p:blipFill>
        <p:spPr>
          <a:xfrm>
            <a:off x="5740808" y="119714"/>
            <a:ext cx="813600" cy="808061"/>
          </a:xfrm>
          <a:prstGeom prst="rect">
            <a:avLst/>
          </a:prstGeom>
        </p:spPr>
      </p:pic>
      <p:pic>
        <p:nvPicPr>
          <p:cNvPr id="13" name="Picture 12">
            <a:extLst>
              <a:ext uri="{FF2B5EF4-FFF2-40B4-BE49-F238E27FC236}">
                <a16:creationId xmlns:a16="http://schemas.microsoft.com/office/drawing/2014/main" id="{E129030C-0ACA-6670-808B-3F135D8817D9}"/>
              </a:ext>
            </a:extLst>
          </p:cNvPr>
          <p:cNvPicPr>
            <a:picLocks noChangeAspect="1"/>
          </p:cNvPicPr>
          <p:nvPr/>
        </p:nvPicPr>
        <p:blipFill>
          <a:blip r:embed="rId9"/>
          <a:stretch>
            <a:fillRect/>
          </a:stretch>
        </p:blipFill>
        <p:spPr>
          <a:xfrm>
            <a:off x="10728762" y="-298072"/>
            <a:ext cx="1463238" cy="1634377"/>
          </a:xfrm>
          <a:prstGeom prst="rect">
            <a:avLst/>
          </a:prstGeom>
        </p:spPr>
      </p:pic>
      <p:pic>
        <p:nvPicPr>
          <p:cNvPr id="4" name="Picture 3" descr="Prioritatea 4">
            <a:extLst>
              <a:ext uri="{FF2B5EF4-FFF2-40B4-BE49-F238E27FC236}">
                <a16:creationId xmlns:a16="http://schemas.microsoft.com/office/drawing/2014/main" id="{B8FF7944-0DB3-72B5-1630-21CEE0A621F6}"/>
              </a:ext>
            </a:extLst>
          </p:cNvPr>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661557" y="3255500"/>
            <a:ext cx="3209544" cy="1488218"/>
          </a:xfrm>
          <a:prstGeom prst="rect">
            <a:avLst/>
          </a:prstGeom>
          <a:noFill/>
          <a:ln>
            <a:noFill/>
          </a:ln>
        </p:spPr>
      </p:pic>
    </p:spTree>
    <p:extLst>
      <p:ext uri="{BB962C8B-B14F-4D97-AF65-F5344CB8AC3E}">
        <p14:creationId xmlns:p14="http://schemas.microsoft.com/office/powerpoint/2010/main" val="31941411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26B618-33DC-A157-BD24-6D0DF4693769}"/>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33D187BE-4F9D-74FD-DF9B-13321967BD37}"/>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CE516F9C-52A1-A4B3-F433-271243DDEDB8}"/>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462768BD-C527-CAD9-6CB9-60A7C8CDB97C}"/>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FFE9A749-7F8F-AB2B-512B-765EC83457B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CA3231F2-97E0-F74D-0A51-37A11AF20811}"/>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C0D71265-6AFE-B0E7-85EA-2BE01B976DD3}"/>
              </a:ext>
            </a:extLst>
          </p:cNvPr>
          <p:cNvSpPr txBox="1"/>
          <p:nvPr/>
        </p:nvSpPr>
        <p:spPr>
          <a:xfrm>
            <a:off x="751282" y="1151639"/>
            <a:ext cx="6701146" cy="369332"/>
          </a:xfrm>
          <a:prstGeom prst="rect">
            <a:avLst/>
          </a:prstGeom>
          <a:noFill/>
        </p:spPr>
        <p:txBody>
          <a:bodyPr wrap="square" rtlCol="0">
            <a:spAutoFit/>
          </a:bodyPr>
          <a:lstStyle/>
          <a:p>
            <a:pPr marL="0" marR="0" algn="just">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Constatări </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4" name="Subtitle 2">
            <a:extLst>
              <a:ext uri="{FF2B5EF4-FFF2-40B4-BE49-F238E27FC236}">
                <a16:creationId xmlns:a16="http://schemas.microsoft.com/office/drawing/2014/main" id="{59FE54E7-462D-2809-7A51-6C5AC4D0DD7B}"/>
              </a:ext>
            </a:extLst>
          </p:cNvPr>
          <p:cNvSpPr txBox="1">
            <a:spLocks/>
          </p:cNvSpPr>
          <p:nvPr/>
        </p:nvSpPr>
        <p:spPr>
          <a:xfrm>
            <a:off x="751282" y="1464956"/>
            <a:ext cx="10359170" cy="678476"/>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ct val="114000"/>
              </a:lnSpc>
              <a:spcBef>
                <a:spcPts val="0"/>
              </a:spcBef>
            </a:pPr>
            <a:r>
              <a:rPr lang="ro-RO" sz="1600" b="1" dirty="0">
                <a:solidFill>
                  <a:srgbClr val="F36F23"/>
                </a:solidFill>
                <a:latin typeface="Calibri" panose="020F0502020204030204" pitchFamily="34" charset="0"/>
                <a:ea typeface="Calibri" panose="020F0502020204030204" pitchFamily="34" charset="0"/>
                <a:cs typeface="Calibri" panose="020F0502020204030204" pitchFamily="34" charset="0"/>
              </a:rPr>
              <a:t>Î.E. 3) </a:t>
            </a:r>
            <a:r>
              <a:rPr lang="ro-RO" sz="1600" b="1" dirty="0">
                <a:solidFill>
                  <a:srgbClr val="213F99"/>
                </a:solidFill>
                <a:effectLst/>
                <a:latin typeface="Calibri" panose="020F0502020204030204" pitchFamily="34" charset="0"/>
                <a:ea typeface="Calibri" panose="020F0502020204030204" pitchFamily="34" charset="0"/>
              </a:rPr>
              <a:t>Cum contribuie P4 la implementarea PNIESC (prin proiecte în implementare și contractate / estimate)?</a:t>
            </a:r>
            <a:endParaRPr lang="ro-RO" sz="15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10" name="TextBox 9">
            <a:extLst>
              <a:ext uri="{FF2B5EF4-FFF2-40B4-BE49-F238E27FC236}">
                <a16:creationId xmlns:a16="http://schemas.microsoft.com/office/drawing/2014/main" id="{C503FBE4-EB99-4C0F-9859-B623CF6701F4}"/>
              </a:ext>
            </a:extLst>
          </p:cNvPr>
          <p:cNvSpPr txBox="1"/>
          <p:nvPr/>
        </p:nvSpPr>
        <p:spPr>
          <a:xfrm>
            <a:off x="658249" y="1995377"/>
            <a:ext cx="10875500" cy="3600986"/>
          </a:xfrm>
          <a:prstGeom prst="rect">
            <a:avLst/>
          </a:prstGeom>
          <a:noFill/>
        </p:spPr>
        <p:txBody>
          <a:bodyPr wrap="square">
            <a:spAutoFit/>
          </a:bodyPr>
          <a:lstStyle/>
          <a:p>
            <a:pPr marL="285750" indent="-285750">
              <a:spcAft>
                <a:spcPts val="1200"/>
              </a:spcAft>
              <a:buFont typeface="Arial" panose="020B0604020202020204" pitchFamily="34" charset="0"/>
              <a:buChar char="•"/>
            </a:pPr>
            <a:r>
              <a:rPr lang="en-US" dirty="0" err="1">
                <a:solidFill>
                  <a:srgbClr val="213F99"/>
                </a:solidFill>
              </a:rPr>
              <a:t>Deși</a:t>
            </a:r>
            <a:r>
              <a:rPr lang="en-US" dirty="0">
                <a:solidFill>
                  <a:srgbClr val="213F99"/>
                </a:solidFill>
              </a:rPr>
              <a:t> </a:t>
            </a:r>
            <a:r>
              <a:rPr lang="en-US" dirty="0" err="1">
                <a:solidFill>
                  <a:srgbClr val="213F99"/>
                </a:solidFill>
              </a:rPr>
              <a:t>Strategia</a:t>
            </a:r>
            <a:r>
              <a:rPr lang="en-US" dirty="0">
                <a:solidFill>
                  <a:srgbClr val="213F99"/>
                </a:solidFill>
              </a:rPr>
              <a:t> PRSE </a:t>
            </a:r>
            <a:r>
              <a:rPr lang="en-US" dirty="0" err="1">
                <a:solidFill>
                  <a:srgbClr val="213F99"/>
                </a:solidFill>
              </a:rPr>
              <a:t>contribuie</a:t>
            </a:r>
            <a:r>
              <a:rPr lang="en-US" dirty="0">
                <a:solidFill>
                  <a:srgbClr val="213F99"/>
                </a:solidFill>
              </a:rPr>
              <a:t> </a:t>
            </a:r>
            <a:r>
              <a:rPr lang="en-US" dirty="0" err="1">
                <a:solidFill>
                  <a:srgbClr val="213F99"/>
                </a:solidFill>
              </a:rPr>
              <a:t>semnificativ</a:t>
            </a:r>
            <a:r>
              <a:rPr lang="en-US" dirty="0">
                <a:solidFill>
                  <a:srgbClr val="213F99"/>
                </a:solidFill>
              </a:rPr>
              <a:t> la </a:t>
            </a:r>
            <a:r>
              <a:rPr lang="en-US" dirty="0" err="1">
                <a:solidFill>
                  <a:srgbClr val="213F99"/>
                </a:solidFill>
              </a:rPr>
              <a:t>obiectivele</a:t>
            </a:r>
            <a:r>
              <a:rPr lang="en-US" dirty="0">
                <a:solidFill>
                  <a:srgbClr val="213F99"/>
                </a:solidFill>
              </a:rPr>
              <a:t> </a:t>
            </a:r>
            <a:r>
              <a:rPr lang="en-US" b="1" dirty="0">
                <a:solidFill>
                  <a:srgbClr val="31B349"/>
                </a:solidFill>
              </a:rPr>
              <a:t>PNIESC</a:t>
            </a:r>
            <a:r>
              <a:rPr lang="en-US" dirty="0">
                <a:solidFill>
                  <a:srgbClr val="213F99"/>
                </a:solidFill>
              </a:rPr>
              <a:t>, </a:t>
            </a:r>
            <a:r>
              <a:rPr lang="en-US" dirty="0" err="1">
                <a:solidFill>
                  <a:srgbClr val="213F99"/>
                </a:solidFill>
              </a:rPr>
              <a:t>impactul</a:t>
            </a:r>
            <a:r>
              <a:rPr lang="en-US" dirty="0">
                <a:solidFill>
                  <a:srgbClr val="213F99"/>
                </a:solidFill>
              </a:rPr>
              <a:t> </a:t>
            </a:r>
            <a:r>
              <a:rPr lang="en-US" dirty="0" err="1">
                <a:solidFill>
                  <a:srgbClr val="213F99"/>
                </a:solidFill>
              </a:rPr>
              <a:t>efectiv</a:t>
            </a:r>
            <a:r>
              <a:rPr lang="en-US" dirty="0">
                <a:solidFill>
                  <a:srgbClr val="213F99"/>
                </a:solidFill>
              </a:rPr>
              <a:t> nu </a:t>
            </a:r>
            <a:r>
              <a:rPr lang="en-US" dirty="0" err="1">
                <a:solidFill>
                  <a:srgbClr val="213F99"/>
                </a:solidFill>
              </a:rPr>
              <a:t>este</a:t>
            </a:r>
            <a:r>
              <a:rPr lang="en-US" dirty="0">
                <a:solidFill>
                  <a:srgbClr val="213F99"/>
                </a:solidFill>
              </a:rPr>
              <a:t> </a:t>
            </a:r>
            <a:r>
              <a:rPr lang="en-US" dirty="0" err="1">
                <a:solidFill>
                  <a:srgbClr val="213F99"/>
                </a:solidFill>
              </a:rPr>
              <a:t>încă</a:t>
            </a:r>
            <a:r>
              <a:rPr lang="en-US" dirty="0">
                <a:solidFill>
                  <a:srgbClr val="213F99"/>
                </a:solidFill>
              </a:rPr>
              <a:t> </a:t>
            </a:r>
            <a:r>
              <a:rPr lang="en-US" dirty="0" err="1">
                <a:solidFill>
                  <a:srgbClr val="213F99"/>
                </a:solidFill>
              </a:rPr>
              <a:t>concretizat</a:t>
            </a:r>
            <a:r>
              <a:rPr lang="en-US" dirty="0">
                <a:solidFill>
                  <a:srgbClr val="213F99"/>
                </a:solidFill>
              </a:rPr>
              <a:t>, </a:t>
            </a:r>
            <a:r>
              <a:rPr lang="en-US" dirty="0" err="1">
                <a:solidFill>
                  <a:srgbClr val="213F99"/>
                </a:solidFill>
              </a:rPr>
              <a:t>deoarece</a:t>
            </a:r>
            <a:r>
              <a:rPr lang="en-US" dirty="0">
                <a:solidFill>
                  <a:srgbClr val="213F99"/>
                </a:solidFill>
              </a:rPr>
              <a:t> </a:t>
            </a:r>
            <a:r>
              <a:rPr lang="en-US" dirty="0" err="1">
                <a:solidFill>
                  <a:srgbClr val="213F99"/>
                </a:solidFill>
              </a:rPr>
              <a:t>proiectele</a:t>
            </a:r>
            <a:r>
              <a:rPr lang="en-US" dirty="0">
                <a:solidFill>
                  <a:srgbClr val="213F99"/>
                </a:solidFill>
              </a:rPr>
              <a:t> nu sunt </a:t>
            </a:r>
            <a:r>
              <a:rPr lang="en-US" dirty="0" err="1">
                <a:solidFill>
                  <a:srgbClr val="213F99"/>
                </a:solidFill>
              </a:rPr>
              <a:t>finalizate</a:t>
            </a:r>
            <a:r>
              <a:rPr lang="en-US" dirty="0">
                <a:solidFill>
                  <a:srgbClr val="213F99"/>
                </a:solidFill>
              </a:rPr>
              <a:t>, </a:t>
            </a:r>
            <a:r>
              <a:rPr lang="en-US" dirty="0" err="1">
                <a:solidFill>
                  <a:srgbClr val="213F99"/>
                </a:solidFill>
              </a:rPr>
              <a:t>iar</a:t>
            </a:r>
            <a:r>
              <a:rPr lang="en-US" dirty="0">
                <a:solidFill>
                  <a:srgbClr val="213F99"/>
                </a:solidFill>
              </a:rPr>
              <a:t> </a:t>
            </a:r>
            <a:r>
              <a:rPr lang="en-US" dirty="0" err="1">
                <a:solidFill>
                  <a:srgbClr val="213F99"/>
                </a:solidFill>
              </a:rPr>
              <a:t>realizările</a:t>
            </a:r>
            <a:r>
              <a:rPr lang="en-US" dirty="0">
                <a:solidFill>
                  <a:srgbClr val="213F99"/>
                </a:solidFill>
              </a:rPr>
              <a:t> </a:t>
            </a:r>
            <a:r>
              <a:rPr lang="en-US" dirty="0" err="1">
                <a:solidFill>
                  <a:srgbClr val="213F99"/>
                </a:solidFill>
              </a:rPr>
              <a:t>asumate</a:t>
            </a:r>
            <a:r>
              <a:rPr lang="en-US" dirty="0">
                <a:solidFill>
                  <a:srgbClr val="213F99"/>
                </a:solidFill>
              </a:rPr>
              <a:t> sunt </a:t>
            </a:r>
            <a:r>
              <a:rPr lang="en-US" dirty="0" err="1">
                <a:solidFill>
                  <a:srgbClr val="213F99"/>
                </a:solidFill>
              </a:rPr>
              <a:t>așteptate</a:t>
            </a:r>
            <a:r>
              <a:rPr lang="en-US" dirty="0">
                <a:solidFill>
                  <a:srgbClr val="213F99"/>
                </a:solidFill>
              </a:rPr>
              <a:t> pe termen </a:t>
            </a:r>
            <a:r>
              <a:rPr lang="en-US" dirty="0" err="1">
                <a:solidFill>
                  <a:srgbClr val="213F99"/>
                </a:solidFill>
              </a:rPr>
              <a:t>scurt</a:t>
            </a:r>
            <a:r>
              <a:rPr lang="en-US" dirty="0">
                <a:solidFill>
                  <a:srgbClr val="213F99"/>
                </a:solidFill>
              </a:rPr>
              <a:t>.</a:t>
            </a:r>
            <a:endParaRPr lang="ro-RO" dirty="0">
              <a:solidFill>
                <a:srgbClr val="213F99"/>
              </a:solidFill>
            </a:endParaRPr>
          </a:p>
          <a:p>
            <a:pPr marL="285750" indent="-285750">
              <a:spcAft>
                <a:spcPts val="1200"/>
              </a:spcAft>
              <a:buFont typeface="Arial" panose="020B0604020202020204" pitchFamily="34" charset="0"/>
              <a:buChar char="•"/>
            </a:pPr>
            <a:r>
              <a:rPr lang="ro-RO" dirty="0">
                <a:solidFill>
                  <a:srgbClr val="213F99"/>
                </a:solidFill>
              </a:rPr>
              <a:t>La 31.12.</a:t>
            </a:r>
            <a:r>
              <a:rPr lang="en-US" dirty="0">
                <a:solidFill>
                  <a:srgbClr val="213F99"/>
                </a:solidFill>
              </a:rPr>
              <a:t>2024, PRSE a </a:t>
            </a:r>
            <a:r>
              <a:rPr lang="en-US" dirty="0" err="1">
                <a:solidFill>
                  <a:srgbClr val="213F99"/>
                </a:solidFill>
              </a:rPr>
              <a:t>atins</a:t>
            </a:r>
            <a:r>
              <a:rPr lang="en-US" dirty="0">
                <a:solidFill>
                  <a:srgbClr val="213F99"/>
                </a:solidFill>
              </a:rPr>
              <a:t> un grad de </a:t>
            </a:r>
            <a:r>
              <a:rPr lang="en-US" dirty="0" err="1">
                <a:solidFill>
                  <a:srgbClr val="213F99"/>
                </a:solidFill>
              </a:rPr>
              <a:t>contractare</a:t>
            </a:r>
            <a:r>
              <a:rPr lang="en-US" dirty="0">
                <a:solidFill>
                  <a:srgbClr val="213F99"/>
                </a:solidFill>
              </a:rPr>
              <a:t> de </a:t>
            </a:r>
            <a:r>
              <a:rPr lang="en-US" dirty="0" err="1">
                <a:solidFill>
                  <a:srgbClr val="213F99"/>
                </a:solidFill>
              </a:rPr>
              <a:t>peste</a:t>
            </a:r>
            <a:r>
              <a:rPr lang="en-US" dirty="0">
                <a:solidFill>
                  <a:srgbClr val="213F99"/>
                </a:solidFill>
              </a:rPr>
              <a:t> 125% </a:t>
            </a:r>
            <a:r>
              <a:rPr lang="en-US" dirty="0" err="1">
                <a:solidFill>
                  <a:srgbClr val="213F99"/>
                </a:solidFill>
              </a:rPr>
              <a:t>pentru</a:t>
            </a:r>
            <a:r>
              <a:rPr lang="en-US" dirty="0">
                <a:solidFill>
                  <a:srgbClr val="213F99"/>
                </a:solidFill>
              </a:rPr>
              <a:t> </a:t>
            </a:r>
            <a:r>
              <a:rPr lang="en-US" dirty="0" err="1">
                <a:solidFill>
                  <a:srgbClr val="213F99"/>
                </a:solidFill>
              </a:rPr>
              <a:t>proiectele</a:t>
            </a:r>
            <a:r>
              <a:rPr lang="en-US" dirty="0">
                <a:solidFill>
                  <a:srgbClr val="213F99"/>
                </a:solidFill>
              </a:rPr>
              <a:t> de </a:t>
            </a:r>
            <a:r>
              <a:rPr lang="en-US" dirty="0" err="1">
                <a:solidFill>
                  <a:srgbClr val="213F99"/>
                </a:solidFill>
              </a:rPr>
              <a:t>modernizare</a:t>
            </a:r>
            <a:r>
              <a:rPr lang="en-US" dirty="0">
                <a:solidFill>
                  <a:srgbClr val="213F99"/>
                </a:solidFill>
              </a:rPr>
              <a:t> a </a:t>
            </a:r>
            <a:r>
              <a:rPr lang="en-US" dirty="0" err="1">
                <a:solidFill>
                  <a:srgbClr val="213F99"/>
                </a:solidFill>
              </a:rPr>
              <a:t>infrastructurii</a:t>
            </a:r>
            <a:r>
              <a:rPr lang="en-US" dirty="0">
                <a:solidFill>
                  <a:srgbClr val="213F99"/>
                </a:solidFill>
              </a:rPr>
              <a:t>, </a:t>
            </a:r>
            <a:r>
              <a:rPr lang="en-US" dirty="0" err="1">
                <a:solidFill>
                  <a:srgbClr val="213F99"/>
                </a:solidFill>
              </a:rPr>
              <a:t>dar</a:t>
            </a:r>
            <a:r>
              <a:rPr lang="en-US" dirty="0">
                <a:solidFill>
                  <a:srgbClr val="213F99"/>
                </a:solidFill>
              </a:rPr>
              <a:t> sunt </a:t>
            </a:r>
            <a:r>
              <a:rPr lang="en-US" dirty="0" err="1">
                <a:solidFill>
                  <a:srgbClr val="213F99"/>
                </a:solidFill>
              </a:rPr>
              <a:t>necesare</a:t>
            </a:r>
            <a:r>
              <a:rPr lang="en-US" dirty="0">
                <a:solidFill>
                  <a:srgbClr val="213F99"/>
                </a:solidFill>
              </a:rPr>
              <a:t> </a:t>
            </a:r>
            <a:r>
              <a:rPr lang="en-US" dirty="0" err="1">
                <a:solidFill>
                  <a:srgbClr val="213F99"/>
                </a:solidFill>
              </a:rPr>
              <a:t>măsuri</a:t>
            </a:r>
            <a:r>
              <a:rPr lang="en-US" dirty="0">
                <a:solidFill>
                  <a:srgbClr val="213F99"/>
                </a:solidFill>
              </a:rPr>
              <a:t> </a:t>
            </a:r>
            <a:r>
              <a:rPr lang="en-US" dirty="0" err="1">
                <a:solidFill>
                  <a:srgbClr val="213F99"/>
                </a:solidFill>
              </a:rPr>
              <a:t>suplimentare</a:t>
            </a:r>
            <a:r>
              <a:rPr lang="en-US" dirty="0">
                <a:solidFill>
                  <a:srgbClr val="213F99"/>
                </a:solidFill>
              </a:rPr>
              <a:t> </a:t>
            </a:r>
            <a:r>
              <a:rPr lang="en-US" dirty="0" err="1">
                <a:solidFill>
                  <a:srgbClr val="213F99"/>
                </a:solidFill>
              </a:rPr>
              <a:t>pentru</a:t>
            </a:r>
            <a:r>
              <a:rPr lang="en-US" dirty="0">
                <a:solidFill>
                  <a:srgbClr val="213F99"/>
                </a:solidFill>
              </a:rPr>
              <a:t> </a:t>
            </a:r>
            <a:r>
              <a:rPr lang="en-US" dirty="0" err="1">
                <a:solidFill>
                  <a:srgbClr val="213F99"/>
                </a:solidFill>
              </a:rPr>
              <a:t>accelerarea</a:t>
            </a:r>
            <a:r>
              <a:rPr lang="en-US" dirty="0">
                <a:solidFill>
                  <a:srgbClr val="213F99"/>
                </a:solidFill>
              </a:rPr>
              <a:t> </a:t>
            </a:r>
            <a:r>
              <a:rPr lang="en-US" dirty="0" err="1">
                <a:solidFill>
                  <a:srgbClr val="213F99"/>
                </a:solidFill>
              </a:rPr>
              <a:t>implementării</a:t>
            </a:r>
            <a:r>
              <a:rPr lang="en-US" dirty="0">
                <a:solidFill>
                  <a:srgbClr val="213F99"/>
                </a:solidFill>
              </a:rPr>
              <a:t> </a:t>
            </a:r>
            <a:r>
              <a:rPr lang="ro-RO" dirty="0">
                <a:solidFill>
                  <a:srgbClr val="213F99"/>
                </a:solidFill>
              </a:rPr>
              <a:t>pentru</a:t>
            </a:r>
            <a:r>
              <a:rPr lang="en-US" dirty="0">
                <a:solidFill>
                  <a:srgbClr val="213F99"/>
                </a:solidFill>
              </a:rPr>
              <a:t> </a:t>
            </a:r>
            <a:r>
              <a:rPr lang="en-US" dirty="0" err="1">
                <a:solidFill>
                  <a:srgbClr val="213F99"/>
                </a:solidFill>
              </a:rPr>
              <a:t>atingerea</a:t>
            </a:r>
            <a:r>
              <a:rPr lang="en-US" dirty="0">
                <a:solidFill>
                  <a:srgbClr val="213F99"/>
                </a:solidFill>
              </a:rPr>
              <a:t> </a:t>
            </a:r>
            <a:r>
              <a:rPr lang="en-US" dirty="0" err="1">
                <a:solidFill>
                  <a:srgbClr val="213F99"/>
                </a:solidFill>
              </a:rPr>
              <a:t>țintelor</a:t>
            </a:r>
            <a:r>
              <a:rPr lang="en-US" dirty="0">
                <a:solidFill>
                  <a:srgbClr val="213F99"/>
                </a:solidFill>
              </a:rPr>
              <a:t>. </a:t>
            </a:r>
            <a:endParaRPr lang="ro-RO" dirty="0">
              <a:solidFill>
                <a:srgbClr val="213F99"/>
              </a:solidFill>
            </a:endParaRPr>
          </a:p>
          <a:p>
            <a:pPr marL="285750" indent="-285750">
              <a:spcAft>
                <a:spcPts val="1200"/>
              </a:spcAft>
              <a:buFont typeface="Arial" panose="020B0604020202020204" pitchFamily="34" charset="0"/>
              <a:buChar char="•"/>
            </a:pPr>
            <a:r>
              <a:rPr lang="en-US" dirty="0" err="1">
                <a:solidFill>
                  <a:srgbClr val="213F99"/>
                </a:solidFill>
              </a:rPr>
              <a:t>Programul</a:t>
            </a:r>
            <a:r>
              <a:rPr lang="en-US" dirty="0">
                <a:solidFill>
                  <a:srgbClr val="213F99"/>
                </a:solidFill>
              </a:rPr>
              <a:t> </a:t>
            </a:r>
            <a:r>
              <a:rPr lang="en-US" dirty="0" err="1">
                <a:solidFill>
                  <a:srgbClr val="213F99"/>
                </a:solidFill>
              </a:rPr>
              <a:t>sprijină</a:t>
            </a:r>
            <a:r>
              <a:rPr lang="en-US" dirty="0">
                <a:solidFill>
                  <a:srgbClr val="213F99"/>
                </a:solidFill>
              </a:rPr>
              <a:t> </a:t>
            </a:r>
            <a:r>
              <a:rPr lang="en-US" dirty="0" err="1">
                <a:solidFill>
                  <a:srgbClr val="213F99"/>
                </a:solidFill>
              </a:rPr>
              <a:t>reducerea</a:t>
            </a:r>
            <a:r>
              <a:rPr lang="en-US" dirty="0">
                <a:solidFill>
                  <a:srgbClr val="213F99"/>
                </a:solidFill>
              </a:rPr>
              <a:t> </a:t>
            </a:r>
            <a:r>
              <a:rPr lang="en-US" dirty="0" err="1">
                <a:solidFill>
                  <a:srgbClr val="213F99"/>
                </a:solidFill>
              </a:rPr>
              <a:t>emisiilor</a:t>
            </a:r>
            <a:r>
              <a:rPr lang="en-US" dirty="0">
                <a:solidFill>
                  <a:srgbClr val="213F99"/>
                </a:solidFill>
              </a:rPr>
              <a:t> de carbon, </a:t>
            </a:r>
            <a:r>
              <a:rPr lang="en-US" dirty="0" err="1">
                <a:solidFill>
                  <a:srgbClr val="213F99"/>
                </a:solidFill>
              </a:rPr>
              <a:t>dar</a:t>
            </a:r>
            <a:r>
              <a:rPr lang="en-US" dirty="0">
                <a:solidFill>
                  <a:srgbClr val="213F99"/>
                </a:solidFill>
              </a:rPr>
              <a:t> </a:t>
            </a:r>
            <a:r>
              <a:rPr lang="en-US" dirty="0" err="1">
                <a:solidFill>
                  <a:srgbClr val="213F99"/>
                </a:solidFill>
              </a:rPr>
              <a:t>aplicarea</a:t>
            </a:r>
            <a:r>
              <a:rPr lang="en-US" dirty="0">
                <a:solidFill>
                  <a:srgbClr val="213F99"/>
                </a:solidFill>
              </a:rPr>
              <a:t> </a:t>
            </a:r>
            <a:r>
              <a:rPr lang="en-US" dirty="0" err="1">
                <a:solidFill>
                  <a:srgbClr val="213F99"/>
                </a:solidFill>
              </a:rPr>
              <a:t>principiilor</a:t>
            </a:r>
            <a:r>
              <a:rPr lang="en-US" dirty="0">
                <a:solidFill>
                  <a:srgbClr val="213F99"/>
                </a:solidFill>
              </a:rPr>
              <a:t> </a:t>
            </a:r>
            <a:r>
              <a:rPr lang="en-US" b="1" dirty="0">
                <a:solidFill>
                  <a:srgbClr val="31B349"/>
                </a:solidFill>
              </a:rPr>
              <a:t>DNSH</a:t>
            </a:r>
            <a:r>
              <a:rPr lang="en-US" dirty="0">
                <a:solidFill>
                  <a:srgbClr val="213F99"/>
                </a:solidFill>
              </a:rPr>
              <a:t> </a:t>
            </a:r>
            <a:r>
              <a:rPr lang="en-US" dirty="0" err="1">
                <a:solidFill>
                  <a:srgbClr val="213F99"/>
                </a:solidFill>
              </a:rPr>
              <a:t>trebuie</a:t>
            </a:r>
            <a:r>
              <a:rPr lang="en-US" dirty="0">
                <a:solidFill>
                  <a:srgbClr val="213F99"/>
                </a:solidFill>
              </a:rPr>
              <a:t> </a:t>
            </a:r>
            <a:r>
              <a:rPr lang="en-US" dirty="0" err="1">
                <a:solidFill>
                  <a:srgbClr val="213F99"/>
                </a:solidFill>
              </a:rPr>
              <a:t>îmbunătățită</a:t>
            </a:r>
            <a:r>
              <a:rPr lang="en-US" dirty="0">
                <a:solidFill>
                  <a:srgbClr val="213F99"/>
                </a:solidFill>
              </a:rPr>
              <a:t> </a:t>
            </a:r>
            <a:r>
              <a:rPr lang="en-US" dirty="0" err="1">
                <a:solidFill>
                  <a:srgbClr val="213F99"/>
                </a:solidFill>
              </a:rPr>
              <a:t>pentru</a:t>
            </a:r>
            <a:r>
              <a:rPr lang="en-US" dirty="0">
                <a:solidFill>
                  <a:srgbClr val="213F99"/>
                </a:solidFill>
              </a:rPr>
              <a:t> a </a:t>
            </a:r>
            <a:r>
              <a:rPr lang="en-US" dirty="0" err="1">
                <a:solidFill>
                  <a:srgbClr val="213F99"/>
                </a:solidFill>
              </a:rPr>
              <a:t>crește</a:t>
            </a:r>
            <a:r>
              <a:rPr lang="en-US" dirty="0">
                <a:solidFill>
                  <a:srgbClr val="213F99"/>
                </a:solidFill>
              </a:rPr>
              <a:t> </a:t>
            </a:r>
            <a:r>
              <a:rPr lang="en-US" dirty="0" err="1">
                <a:solidFill>
                  <a:srgbClr val="213F99"/>
                </a:solidFill>
              </a:rPr>
              <a:t>impactul</a:t>
            </a:r>
            <a:r>
              <a:rPr lang="en-US" dirty="0">
                <a:solidFill>
                  <a:srgbClr val="213F99"/>
                </a:solidFill>
              </a:rPr>
              <a:t> </a:t>
            </a:r>
            <a:r>
              <a:rPr lang="en-US" dirty="0" err="1">
                <a:solidFill>
                  <a:srgbClr val="213F99"/>
                </a:solidFill>
              </a:rPr>
              <a:t>pozitiv</a:t>
            </a:r>
            <a:r>
              <a:rPr lang="en-US" dirty="0">
                <a:solidFill>
                  <a:srgbClr val="213F99"/>
                </a:solidFill>
              </a:rPr>
              <a:t> </a:t>
            </a:r>
            <a:r>
              <a:rPr lang="en-US" dirty="0" err="1">
                <a:solidFill>
                  <a:srgbClr val="213F99"/>
                </a:solidFill>
              </a:rPr>
              <a:t>asupra</a:t>
            </a:r>
            <a:r>
              <a:rPr lang="en-US" dirty="0">
                <a:solidFill>
                  <a:srgbClr val="213F99"/>
                </a:solidFill>
              </a:rPr>
              <a:t> </a:t>
            </a:r>
            <a:r>
              <a:rPr lang="en-US" dirty="0" err="1">
                <a:solidFill>
                  <a:srgbClr val="213F99"/>
                </a:solidFill>
              </a:rPr>
              <a:t>mediului</a:t>
            </a:r>
            <a:r>
              <a:rPr lang="en-US" dirty="0">
                <a:solidFill>
                  <a:srgbClr val="213F99"/>
                </a:solidFill>
              </a:rPr>
              <a:t>. </a:t>
            </a:r>
            <a:r>
              <a:rPr lang="en-US" dirty="0" err="1">
                <a:solidFill>
                  <a:srgbClr val="213F99"/>
                </a:solidFill>
              </a:rPr>
              <a:t>Pentru</a:t>
            </a:r>
            <a:r>
              <a:rPr lang="en-US" dirty="0">
                <a:solidFill>
                  <a:srgbClr val="213F99"/>
                </a:solidFill>
              </a:rPr>
              <a:t> </a:t>
            </a:r>
            <a:r>
              <a:rPr lang="en-US" dirty="0" err="1">
                <a:solidFill>
                  <a:srgbClr val="213F99"/>
                </a:solidFill>
              </a:rPr>
              <a:t>maximizarea</a:t>
            </a:r>
            <a:r>
              <a:rPr lang="en-US" dirty="0">
                <a:solidFill>
                  <a:srgbClr val="213F99"/>
                </a:solidFill>
              </a:rPr>
              <a:t> </a:t>
            </a:r>
            <a:r>
              <a:rPr lang="en-US" dirty="0" err="1">
                <a:solidFill>
                  <a:srgbClr val="213F99"/>
                </a:solidFill>
              </a:rPr>
              <a:t>impactului</a:t>
            </a:r>
            <a:r>
              <a:rPr lang="en-US" dirty="0">
                <a:solidFill>
                  <a:srgbClr val="213F99"/>
                </a:solidFill>
              </a:rPr>
              <a:t> </a:t>
            </a:r>
            <a:r>
              <a:rPr lang="en-US" dirty="0" err="1">
                <a:solidFill>
                  <a:srgbClr val="213F99"/>
                </a:solidFill>
              </a:rPr>
              <a:t>asupra</a:t>
            </a:r>
            <a:r>
              <a:rPr lang="en-US" dirty="0">
                <a:solidFill>
                  <a:srgbClr val="213F99"/>
                </a:solidFill>
              </a:rPr>
              <a:t> </a:t>
            </a:r>
            <a:r>
              <a:rPr lang="en-US" b="1" dirty="0">
                <a:solidFill>
                  <a:srgbClr val="31B349"/>
                </a:solidFill>
              </a:rPr>
              <a:t>PNIESC</a:t>
            </a:r>
            <a:r>
              <a:rPr lang="en-US" dirty="0">
                <a:solidFill>
                  <a:srgbClr val="213F99"/>
                </a:solidFill>
              </a:rPr>
              <a:t>, se </a:t>
            </a:r>
            <a:r>
              <a:rPr lang="en-US" dirty="0" err="1">
                <a:solidFill>
                  <a:srgbClr val="213F99"/>
                </a:solidFill>
              </a:rPr>
              <a:t>impune</a:t>
            </a:r>
            <a:r>
              <a:rPr lang="en-US" dirty="0">
                <a:solidFill>
                  <a:srgbClr val="213F99"/>
                </a:solidFill>
              </a:rPr>
              <a:t> </a:t>
            </a:r>
            <a:r>
              <a:rPr lang="ro-RO" dirty="0">
                <a:solidFill>
                  <a:srgbClr val="213F99"/>
                </a:solidFill>
              </a:rPr>
              <a:t>accelerarea lansării apelului de proiecte ce vizează utilizarea combustibililor alternativi</a:t>
            </a:r>
            <a:r>
              <a:rPr lang="en-US" dirty="0">
                <a:solidFill>
                  <a:srgbClr val="213F99"/>
                </a:solidFill>
              </a:rPr>
              <a:t>. </a:t>
            </a:r>
            <a:endParaRPr lang="ro-RO" dirty="0">
              <a:solidFill>
                <a:srgbClr val="213F99"/>
              </a:solidFill>
            </a:endParaRPr>
          </a:p>
          <a:p>
            <a:pPr marL="285750" indent="-285750">
              <a:spcAft>
                <a:spcPts val="1200"/>
              </a:spcAft>
              <a:buFont typeface="Arial" panose="020B0604020202020204" pitchFamily="34" charset="0"/>
              <a:buChar char="•"/>
            </a:pPr>
            <a:r>
              <a:rPr lang="en-US" dirty="0" err="1">
                <a:solidFill>
                  <a:srgbClr val="213F99"/>
                </a:solidFill>
              </a:rPr>
              <a:t>În</a:t>
            </a:r>
            <a:r>
              <a:rPr lang="en-US" dirty="0">
                <a:solidFill>
                  <a:srgbClr val="213F99"/>
                </a:solidFill>
              </a:rPr>
              <a:t> </a:t>
            </a:r>
            <a:r>
              <a:rPr lang="en-US" dirty="0" err="1">
                <a:solidFill>
                  <a:srgbClr val="213F99"/>
                </a:solidFill>
              </a:rPr>
              <a:t>ceea</a:t>
            </a:r>
            <a:r>
              <a:rPr lang="en-US" dirty="0">
                <a:solidFill>
                  <a:srgbClr val="213F99"/>
                </a:solidFill>
              </a:rPr>
              <a:t> </a:t>
            </a:r>
            <a:r>
              <a:rPr lang="en-US" dirty="0" err="1">
                <a:solidFill>
                  <a:srgbClr val="213F99"/>
                </a:solidFill>
              </a:rPr>
              <a:t>ce</a:t>
            </a:r>
            <a:r>
              <a:rPr lang="en-US" dirty="0">
                <a:solidFill>
                  <a:srgbClr val="213F99"/>
                </a:solidFill>
              </a:rPr>
              <a:t> </a:t>
            </a:r>
            <a:r>
              <a:rPr lang="en-US" dirty="0" err="1">
                <a:solidFill>
                  <a:srgbClr val="213F99"/>
                </a:solidFill>
              </a:rPr>
              <a:t>privește</a:t>
            </a:r>
            <a:r>
              <a:rPr lang="en-US" dirty="0">
                <a:solidFill>
                  <a:srgbClr val="213F99"/>
                </a:solidFill>
              </a:rPr>
              <a:t> </a:t>
            </a:r>
            <a:r>
              <a:rPr lang="en-US" b="1" dirty="0">
                <a:solidFill>
                  <a:srgbClr val="F36F23"/>
                </a:solidFill>
              </a:rPr>
              <a:t>PEDS</a:t>
            </a:r>
            <a:r>
              <a:rPr lang="en-US" dirty="0">
                <a:solidFill>
                  <a:srgbClr val="213F99"/>
                </a:solidFill>
              </a:rPr>
              <a:t>, </a:t>
            </a:r>
            <a:r>
              <a:rPr lang="en-US" dirty="0" err="1">
                <a:solidFill>
                  <a:srgbClr val="213F99"/>
                </a:solidFill>
              </a:rPr>
              <a:t>programul</a:t>
            </a:r>
            <a:r>
              <a:rPr lang="en-US" dirty="0">
                <a:solidFill>
                  <a:srgbClr val="213F99"/>
                </a:solidFill>
              </a:rPr>
              <a:t> </a:t>
            </a:r>
            <a:r>
              <a:rPr lang="en-US" dirty="0" err="1">
                <a:solidFill>
                  <a:srgbClr val="213F99"/>
                </a:solidFill>
              </a:rPr>
              <a:t>contribuie</a:t>
            </a:r>
            <a:r>
              <a:rPr lang="en-US" dirty="0">
                <a:solidFill>
                  <a:srgbClr val="213F99"/>
                </a:solidFill>
              </a:rPr>
              <a:t> la </a:t>
            </a:r>
            <a:r>
              <a:rPr lang="en-US" dirty="0" err="1">
                <a:solidFill>
                  <a:srgbClr val="213F99"/>
                </a:solidFill>
              </a:rPr>
              <a:t>integrarea</a:t>
            </a:r>
            <a:r>
              <a:rPr lang="en-US" dirty="0">
                <a:solidFill>
                  <a:srgbClr val="213F99"/>
                </a:solidFill>
              </a:rPr>
              <a:t> </a:t>
            </a:r>
            <a:r>
              <a:rPr lang="en-US" dirty="0" err="1">
                <a:solidFill>
                  <a:srgbClr val="213F99"/>
                </a:solidFill>
              </a:rPr>
              <a:t>principiilor</a:t>
            </a:r>
            <a:r>
              <a:rPr lang="en-US" dirty="0">
                <a:solidFill>
                  <a:srgbClr val="213F99"/>
                </a:solidFill>
              </a:rPr>
              <a:t> de </a:t>
            </a:r>
            <a:r>
              <a:rPr lang="en-US" dirty="0" err="1">
                <a:solidFill>
                  <a:srgbClr val="213F99"/>
                </a:solidFill>
              </a:rPr>
              <a:t>egalitate</a:t>
            </a:r>
            <a:r>
              <a:rPr lang="en-US" dirty="0">
                <a:solidFill>
                  <a:srgbClr val="213F99"/>
                </a:solidFill>
              </a:rPr>
              <a:t> </a:t>
            </a:r>
            <a:r>
              <a:rPr lang="en-US" dirty="0" err="1">
                <a:solidFill>
                  <a:srgbClr val="213F99"/>
                </a:solidFill>
              </a:rPr>
              <a:t>și</a:t>
            </a:r>
            <a:r>
              <a:rPr lang="en-US" dirty="0">
                <a:solidFill>
                  <a:srgbClr val="213F99"/>
                </a:solidFill>
              </a:rPr>
              <a:t> </a:t>
            </a:r>
            <a:r>
              <a:rPr lang="en-US" dirty="0" err="1">
                <a:solidFill>
                  <a:srgbClr val="213F99"/>
                </a:solidFill>
              </a:rPr>
              <a:t>incluziune</a:t>
            </a:r>
            <a:r>
              <a:rPr lang="en-US" dirty="0">
                <a:solidFill>
                  <a:srgbClr val="213F99"/>
                </a:solidFill>
              </a:rPr>
              <a:t> </a:t>
            </a:r>
            <a:r>
              <a:rPr lang="en-US" dirty="0" err="1">
                <a:solidFill>
                  <a:srgbClr val="213F99"/>
                </a:solidFill>
              </a:rPr>
              <a:t>în</a:t>
            </a:r>
            <a:r>
              <a:rPr lang="en-US" dirty="0">
                <a:solidFill>
                  <a:srgbClr val="213F99"/>
                </a:solidFill>
              </a:rPr>
              <a:t> </a:t>
            </a:r>
            <a:r>
              <a:rPr lang="en-US" dirty="0" err="1">
                <a:solidFill>
                  <a:srgbClr val="213F99"/>
                </a:solidFill>
              </a:rPr>
              <a:t>proiectele</a:t>
            </a:r>
            <a:r>
              <a:rPr lang="en-US" dirty="0">
                <a:solidFill>
                  <a:srgbClr val="213F99"/>
                </a:solidFill>
              </a:rPr>
              <a:t> de </a:t>
            </a:r>
            <a:r>
              <a:rPr lang="en-US" dirty="0" err="1">
                <a:solidFill>
                  <a:srgbClr val="213F99"/>
                </a:solidFill>
              </a:rPr>
              <a:t>infrastructură</a:t>
            </a:r>
            <a:r>
              <a:rPr lang="en-US" dirty="0">
                <a:solidFill>
                  <a:srgbClr val="213F99"/>
                </a:solidFill>
              </a:rPr>
              <a:t>, </a:t>
            </a:r>
            <a:r>
              <a:rPr lang="en-US" dirty="0" err="1">
                <a:solidFill>
                  <a:srgbClr val="213F99"/>
                </a:solidFill>
              </a:rPr>
              <a:t>însă</a:t>
            </a:r>
            <a:r>
              <a:rPr lang="en-US" dirty="0">
                <a:solidFill>
                  <a:srgbClr val="213F99"/>
                </a:solidFill>
              </a:rPr>
              <a:t> </a:t>
            </a:r>
            <a:r>
              <a:rPr lang="en-US" dirty="0" err="1">
                <a:solidFill>
                  <a:srgbClr val="213F99"/>
                </a:solidFill>
              </a:rPr>
              <a:t>este</a:t>
            </a:r>
            <a:r>
              <a:rPr lang="en-US" dirty="0">
                <a:solidFill>
                  <a:srgbClr val="213F99"/>
                </a:solidFill>
              </a:rPr>
              <a:t> </a:t>
            </a:r>
            <a:r>
              <a:rPr lang="en-US" dirty="0" err="1">
                <a:solidFill>
                  <a:srgbClr val="213F99"/>
                </a:solidFill>
              </a:rPr>
              <a:t>necesar</a:t>
            </a:r>
            <a:r>
              <a:rPr lang="en-US" dirty="0">
                <a:solidFill>
                  <a:srgbClr val="213F99"/>
                </a:solidFill>
              </a:rPr>
              <a:t> un </a:t>
            </a:r>
            <a:r>
              <a:rPr lang="en-US" dirty="0" err="1">
                <a:solidFill>
                  <a:srgbClr val="213F99"/>
                </a:solidFill>
              </a:rPr>
              <a:t>sprijin</a:t>
            </a:r>
            <a:r>
              <a:rPr lang="en-US" dirty="0">
                <a:solidFill>
                  <a:srgbClr val="213F99"/>
                </a:solidFill>
              </a:rPr>
              <a:t> </a:t>
            </a:r>
            <a:r>
              <a:rPr lang="en-US" dirty="0" err="1">
                <a:solidFill>
                  <a:srgbClr val="213F99"/>
                </a:solidFill>
              </a:rPr>
              <a:t>suplimentar</a:t>
            </a:r>
            <a:r>
              <a:rPr lang="en-US" dirty="0">
                <a:solidFill>
                  <a:srgbClr val="213F99"/>
                </a:solidFill>
              </a:rPr>
              <a:t> </a:t>
            </a:r>
            <a:r>
              <a:rPr lang="en-US" dirty="0" err="1">
                <a:solidFill>
                  <a:srgbClr val="213F99"/>
                </a:solidFill>
              </a:rPr>
              <a:t>pentru</a:t>
            </a:r>
            <a:r>
              <a:rPr lang="en-US" dirty="0">
                <a:solidFill>
                  <a:srgbClr val="213F99"/>
                </a:solidFill>
              </a:rPr>
              <a:t> a </a:t>
            </a:r>
            <a:r>
              <a:rPr lang="en-US" dirty="0" err="1">
                <a:solidFill>
                  <a:srgbClr val="213F99"/>
                </a:solidFill>
              </a:rPr>
              <a:t>asigura</a:t>
            </a:r>
            <a:r>
              <a:rPr lang="en-US" dirty="0">
                <a:solidFill>
                  <a:srgbClr val="213F99"/>
                </a:solidFill>
              </a:rPr>
              <a:t> </a:t>
            </a:r>
            <a:r>
              <a:rPr lang="en-US" dirty="0" err="1">
                <a:solidFill>
                  <a:srgbClr val="213F99"/>
                </a:solidFill>
              </a:rPr>
              <a:t>respectarea</a:t>
            </a:r>
            <a:r>
              <a:rPr lang="en-US" dirty="0">
                <a:solidFill>
                  <a:srgbClr val="213F99"/>
                </a:solidFill>
              </a:rPr>
              <a:t> </a:t>
            </a:r>
            <a:r>
              <a:rPr lang="en-US" dirty="0" err="1">
                <a:solidFill>
                  <a:srgbClr val="213F99"/>
                </a:solidFill>
              </a:rPr>
              <a:t>cerințelor</a:t>
            </a:r>
            <a:r>
              <a:rPr lang="en-US" dirty="0">
                <a:solidFill>
                  <a:srgbClr val="213F99"/>
                </a:solidFill>
              </a:rPr>
              <a:t> de </a:t>
            </a:r>
            <a:r>
              <a:rPr lang="en-US" dirty="0" err="1">
                <a:solidFill>
                  <a:srgbClr val="213F99"/>
                </a:solidFill>
              </a:rPr>
              <a:t>accesibilitate</a:t>
            </a:r>
            <a:r>
              <a:rPr lang="en-US" dirty="0">
                <a:solidFill>
                  <a:srgbClr val="213F99"/>
                </a:solidFill>
              </a:rPr>
              <a:t> </a:t>
            </a:r>
            <a:r>
              <a:rPr lang="en-US" dirty="0" err="1">
                <a:solidFill>
                  <a:srgbClr val="213F99"/>
                </a:solidFill>
              </a:rPr>
              <a:t>și</a:t>
            </a:r>
            <a:r>
              <a:rPr lang="en-US" dirty="0">
                <a:solidFill>
                  <a:srgbClr val="213F99"/>
                </a:solidFill>
              </a:rPr>
              <a:t> </a:t>
            </a:r>
            <a:r>
              <a:rPr lang="en-US" dirty="0" err="1">
                <a:solidFill>
                  <a:srgbClr val="213F99"/>
                </a:solidFill>
              </a:rPr>
              <a:t>egalitate</a:t>
            </a:r>
            <a:r>
              <a:rPr lang="en-US" dirty="0">
                <a:solidFill>
                  <a:srgbClr val="213F99"/>
                </a:solidFill>
              </a:rPr>
              <a:t> de gen.</a:t>
            </a:r>
          </a:p>
        </p:txBody>
      </p:sp>
    </p:spTree>
    <p:extLst>
      <p:ext uri="{BB962C8B-B14F-4D97-AF65-F5344CB8AC3E}">
        <p14:creationId xmlns:p14="http://schemas.microsoft.com/office/powerpoint/2010/main" val="17017199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264408-34DA-F31A-F267-37A781D99353}"/>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762A544D-1602-4F92-F48F-3CFEF0B30AFF}"/>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35E8EC43-D143-BB13-BFC2-4F5E56D6ADF7}"/>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496BB4E4-EC45-C804-4FF5-9A8516EDF618}"/>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5127DC45-571B-5A3D-9F64-6D0C9D4C2C8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9760A662-C526-7960-BE08-4EDF1FCCE564}"/>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983A65AD-B468-2539-4C11-4B3152CE3FE4}"/>
              </a:ext>
            </a:extLst>
          </p:cNvPr>
          <p:cNvSpPr txBox="1"/>
          <p:nvPr/>
        </p:nvSpPr>
        <p:spPr>
          <a:xfrm>
            <a:off x="554637" y="1013976"/>
            <a:ext cx="6701146" cy="369332"/>
          </a:xfrm>
          <a:prstGeom prst="rect">
            <a:avLst/>
          </a:prstGeom>
          <a:noFill/>
        </p:spPr>
        <p:txBody>
          <a:bodyPr wrap="square" rtlCol="0">
            <a:spAutoFit/>
          </a:bodyPr>
          <a:lstStyle/>
          <a:p>
            <a:pPr marL="0" marR="0" algn="just">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Constatări </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4" name="Subtitle 2">
            <a:extLst>
              <a:ext uri="{FF2B5EF4-FFF2-40B4-BE49-F238E27FC236}">
                <a16:creationId xmlns:a16="http://schemas.microsoft.com/office/drawing/2014/main" id="{166AF05F-E2E7-4FEE-94A7-643FE0A8CC62}"/>
              </a:ext>
            </a:extLst>
          </p:cNvPr>
          <p:cNvSpPr txBox="1">
            <a:spLocks/>
          </p:cNvSpPr>
          <p:nvPr/>
        </p:nvSpPr>
        <p:spPr>
          <a:xfrm>
            <a:off x="601808" y="1318892"/>
            <a:ext cx="11440718" cy="36591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ct val="114000"/>
              </a:lnSpc>
              <a:spcBef>
                <a:spcPts val="0"/>
              </a:spcBef>
            </a:pPr>
            <a:r>
              <a:rPr lang="ro-RO" sz="1600" b="1" dirty="0">
                <a:solidFill>
                  <a:srgbClr val="F36F23"/>
                </a:solidFill>
                <a:latin typeface="Calibri" panose="020F0502020204030204" pitchFamily="34" charset="0"/>
                <a:ea typeface="Calibri" panose="020F0502020204030204" pitchFamily="34" charset="0"/>
                <a:cs typeface="Calibri" panose="020F0502020204030204" pitchFamily="34" charset="0"/>
              </a:rPr>
              <a:t>Î.E. 4) </a:t>
            </a:r>
            <a:r>
              <a:rPr lang="ro-RO" sz="1600" b="1" dirty="0">
                <a:solidFill>
                  <a:srgbClr val="213F99"/>
                </a:solidFill>
                <a:effectLst/>
                <a:latin typeface="Calibri" panose="020F0502020204030204" pitchFamily="34" charset="0"/>
                <a:ea typeface="Calibri" panose="020F0502020204030204" pitchFamily="34" charset="0"/>
              </a:rPr>
              <a:t>Care sunt principalele îmbunătățiri care trebuie să fie aduse procesului de implementare a programului, pentru a se îmbunătăți calitatea acestuia, inclusiv pentru ITI DD?</a:t>
            </a:r>
            <a:endParaRPr lang="ro-RO" sz="16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lgn="just">
              <a:lnSpc>
                <a:spcPct val="114000"/>
              </a:lnSpc>
              <a:spcBef>
                <a:spcPts val="0"/>
              </a:spcBef>
            </a:pPr>
            <a:endParaRPr lang="ro-RO" sz="15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10" name="TextBox 9">
            <a:extLst>
              <a:ext uri="{FF2B5EF4-FFF2-40B4-BE49-F238E27FC236}">
                <a16:creationId xmlns:a16="http://schemas.microsoft.com/office/drawing/2014/main" id="{0635B7B6-904C-4870-9402-D984F61CD1B4}"/>
              </a:ext>
            </a:extLst>
          </p:cNvPr>
          <p:cNvSpPr txBox="1"/>
          <p:nvPr/>
        </p:nvSpPr>
        <p:spPr>
          <a:xfrm>
            <a:off x="554637" y="1888066"/>
            <a:ext cx="10806674" cy="4647426"/>
          </a:xfrm>
          <a:prstGeom prst="rect">
            <a:avLst/>
          </a:prstGeom>
          <a:noFill/>
        </p:spPr>
        <p:txBody>
          <a:bodyPr wrap="square">
            <a:spAutoFit/>
          </a:bodyPr>
          <a:lstStyle/>
          <a:p>
            <a:pPr algn="just">
              <a:spcAft>
                <a:spcPts val="300"/>
              </a:spcAft>
            </a:pPr>
            <a:r>
              <a:rPr lang="en-US" sz="1600" dirty="0" err="1">
                <a:solidFill>
                  <a:srgbClr val="213F99"/>
                </a:solidFill>
                <a:latin typeface="Calibri" panose="020F0502020204030204" pitchFamily="34" charset="0"/>
                <a:cs typeface="Calibri" panose="020F0502020204030204" pitchFamily="34" charset="0"/>
              </a:rPr>
              <a:t>Implementarea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Priorității</a:t>
            </a:r>
            <a:r>
              <a:rPr lang="ro-RO"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afectată</a:t>
            </a:r>
            <a:r>
              <a:rPr lang="en-US" sz="1600" dirty="0">
                <a:solidFill>
                  <a:srgbClr val="213F99"/>
                </a:solidFill>
                <a:latin typeface="Calibri" panose="020F0502020204030204" pitchFamily="34" charset="0"/>
                <a:cs typeface="Calibri" panose="020F0502020204030204" pitchFamily="34" charset="0"/>
              </a:rPr>
              <a:t> de o </a:t>
            </a:r>
            <a:r>
              <a:rPr lang="en-US" sz="1600" dirty="0" err="1">
                <a:solidFill>
                  <a:srgbClr val="213F99"/>
                </a:solidFill>
                <a:latin typeface="Calibri" panose="020F0502020204030204" pitchFamily="34" charset="0"/>
                <a:cs typeface="Calibri" panose="020F0502020204030204" pitchFamily="34" charset="0"/>
              </a:rPr>
              <a:t>serie</a:t>
            </a:r>
            <a:r>
              <a:rPr lang="en-US" sz="1600" dirty="0">
                <a:solidFill>
                  <a:srgbClr val="213F99"/>
                </a:solidFill>
                <a:latin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cs typeface="Calibri" panose="020F0502020204030204" pitchFamily="34" charset="0"/>
              </a:rPr>
              <a:t>bariere</a:t>
            </a:r>
            <a:r>
              <a:rPr lang="en-US" sz="1600" dirty="0">
                <a:solidFill>
                  <a:srgbClr val="213F99"/>
                </a:solidFill>
                <a:latin typeface="Calibri" panose="020F0502020204030204" pitchFamily="34" charset="0"/>
                <a:cs typeface="Calibri" panose="020F0502020204030204" pitchFamily="34" charset="0"/>
              </a:rPr>
              <a:t> administrative, </a:t>
            </a:r>
            <a:r>
              <a:rPr lang="en-US" sz="1600" dirty="0" err="1">
                <a:solidFill>
                  <a:srgbClr val="213F99"/>
                </a:solidFill>
                <a:latin typeface="Calibri" panose="020F0502020204030204" pitchFamily="34" charset="0"/>
                <a:cs typeface="Calibri" panose="020F0502020204030204" pitchFamily="34" charset="0"/>
              </a:rPr>
              <a:t>financiare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operaționale</a:t>
            </a:r>
            <a:r>
              <a:rPr lang="en-US" sz="1600" dirty="0">
                <a:solidFill>
                  <a:srgbClr val="213F99"/>
                </a:solidFill>
                <a:latin typeface="Calibri" panose="020F0502020204030204" pitchFamily="34" charset="0"/>
                <a:cs typeface="Calibri" panose="020F0502020204030204" pitchFamily="34" charset="0"/>
              </a:rPr>
              <a:t>, care au </a:t>
            </a:r>
            <a:r>
              <a:rPr lang="en-US" sz="1600" dirty="0" err="1">
                <a:solidFill>
                  <a:srgbClr val="213F99"/>
                </a:solidFill>
                <a:latin typeface="Calibri" panose="020F0502020204030204" pitchFamily="34" charset="0"/>
                <a:cs typeface="Calibri" panose="020F0502020204030204" pitchFamily="34" charset="0"/>
              </a:rPr>
              <a:t>limitat</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absorbția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fondurilor</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atingerea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obiectivelor</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planificate</a:t>
            </a:r>
            <a:r>
              <a:rPr lang="ro-RO" sz="1600" dirty="0">
                <a:solidFill>
                  <a:srgbClr val="213F99"/>
                </a:solidFill>
                <a:latin typeface="Calibri" panose="020F0502020204030204" pitchFamily="34" charset="0"/>
                <a:cs typeface="Calibri" panose="020F0502020204030204" pitchFamily="34" charset="0"/>
              </a:rPr>
              <a:t>:</a:t>
            </a:r>
            <a:endParaRPr lang="en-US" sz="1600" dirty="0">
              <a:solidFill>
                <a:srgbClr val="213F99"/>
              </a:solidFill>
              <a:latin typeface="Calibri" panose="020F0502020204030204" pitchFamily="34" charset="0"/>
              <a:cs typeface="Calibri" panose="020F0502020204030204" pitchFamily="34" charset="0"/>
            </a:endParaRPr>
          </a:p>
          <a:p>
            <a:pPr marL="285750" indent="-285750" algn="just">
              <a:spcAft>
                <a:spcPts val="300"/>
              </a:spcAft>
              <a:buFont typeface="Arial" panose="020B0604020202020204" pitchFamily="34" charset="0"/>
              <a:buChar char="•"/>
            </a:pPr>
            <a:r>
              <a:rPr lang="en-US" sz="1600" b="1" dirty="0" err="1">
                <a:solidFill>
                  <a:srgbClr val="31B349"/>
                </a:solidFill>
                <a:latin typeface="Calibri" panose="020F0502020204030204" pitchFamily="34" charset="0"/>
                <a:cs typeface="Calibri" panose="020F0502020204030204" pitchFamily="34" charset="0"/>
              </a:rPr>
              <a:t>Întârzieri</a:t>
            </a:r>
            <a:r>
              <a:rPr lang="en-US" sz="1600" b="1" dirty="0">
                <a:solidFill>
                  <a:srgbClr val="31B349"/>
                </a:solidFill>
                <a:latin typeface="Calibri" panose="020F0502020204030204" pitchFamily="34" charset="0"/>
                <a:cs typeface="Calibri" panose="020F0502020204030204" pitchFamily="34" charset="0"/>
              </a:rPr>
              <a:t> </a:t>
            </a:r>
            <a:r>
              <a:rPr lang="en-US" sz="1600" b="1" dirty="0" err="1">
                <a:solidFill>
                  <a:srgbClr val="31B349"/>
                </a:solidFill>
                <a:latin typeface="Calibri" panose="020F0502020204030204" pitchFamily="34" charset="0"/>
                <a:cs typeface="Calibri" panose="020F0502020204030204" pitchFamily="34" charset="0"/>
              </a:rPr>
              <a:t>în</a:t>
            </a:r>
            <a:r>
              <a:rPr lang="en-US" sz="1600" b="1" dirty="0">
                <a:solidFill>
                  <a:srgbClr val="31B349"/>
                </a:solidFill>
                <a:latin typeface="Calibri" panose="020F0502020204030204" pitchFamily="34" charset="0"/>
                <a:cs typeface="Calibri" panose="020F0502020204030204" pitchFamily="34" charset="0"/>
              </a:rPr>
              <a:t> </a:t>
            </a:r>
            <a:r>
              <a:rPr lang="en-US" sz="1600" b="1" dirty="0" err="1">
                <a:solidFill>
                  <a:srgbClr val="31B349"/>
                </a:solidFill>
                <a:latin typeface="Calibri" panose="020F0502020204030204" pitchFamily="34" charset="0"/>
                <a:cs typeface="Calibri" panose="020F0502020204030204" pitchFamily="34" charset="0"/>
              </a:rPr>
              <a:t>lansarea</a:t>
            </a:r>
            <a:r>
              <a:rPr lang="en-US" sz="1600" b="1" dirty="0">
                <a:solidFill>
                  <a:srgbClr val="31B349"/>
                </a:solidFill>
                <a:latin typeface="Calibri" panose="020F0502020204030204" pitchFamily="34" charset="0"/>
                <a:cs typeface="Calibri" panose="020F0502020204030204" pitchFamily="34" charset="0"/>
              </a:rPr>
              <a:t> </a:t>
            </a:r>
            <a:r>
              <a:rPr lang="en-US" sz="1600" b="1" dirty="0" err="1">
                <a:solidFill>
                  <a:srgbClr val="31B349"/>
                </a:solidFill>
                <a:latin typeface="Calibri" panose="020F0502020204030204" pitchFamily="34" charset="0"/>
                <a:cs typeface="Calibri" panose="020F0502020204030204" pitchFamily="34" charset="0"/>
              </a:rPr>
              <a:t>apelurilor</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cauzate</a:t>
            </a:r>
            <a:r>
              <a:rPr lang="en-US" sz="1600" dirty="0">
                <a:solidFill>
                  <a:srgbClr val="213F99"/>
                </a:solidFill>
                <a:latin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cs typeface="Calibri" panose="020F0502020204030204" pitchFamily="34" charset="0"/>
              </a:rPr>
              <a:t>întârzieri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adoptarea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cadrului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normativ</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național</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disfuncționalități</a:t>
            </a:r>
            <a:r>
              <a:rPr lang="en-US" sz="1600" dirty="0">
                <a:solidFill>
                  <a:srgbClr val="213F99"/>
                </a:solidFill>
                <a:latin typeface="Calibri" panose="020F0502020204030204" pitchFamily="34" charset="0"/>
                <a:cs typeface="Calibri" panose="020F0502020204030204" pitchFamily="34" charset="0"/>
              </a:rPr>
              <a:t> ale </a:t>
            </a:r>
            <a:r>
              <a:rPr lang="en-US" sz="1600" dirty="0" err="1">
                <a:solidFill>
                  <a:srgbClr val="213F99"/>
                </a:solidFill>
                <a:latin typeface="Calibri" panose="020F0502020204030204" pitchFamily="34" charset="0"/>
                <a:cs typeface="Calibri" panose="020F0502020204030204" pitchFamily="34" charset="0"/>
              </a:rPr>
              <a:t>platformei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MySMIS</a:t>
            </a:r>
            <a:r>
              <a:rPr lang="ro-RO" sz="1600" dirty="0">
                <a:solidFill>
                  <a:srgbClr val="213F99"/>
                </a:solidFill>
                <a:latin typeface="Calibri" panose="020F0502020204030204" pitchFamily="34" charset="0"/>
                <a:cs typeface="Calibri" panose="020F0502020204030204" pitchFamily="34" charset="0"/>
              </a:rPr>
              <a:t>, necesitatea modificării programului pentru includerea apelurilor pentru etapizate etapizate</a:t>
            </a:r>
            <a:r>
              <a:rPr lang="en-US" sz="1600" dirty="0">
                <a:solidFill>
                  <a:srgbClr val="213F99"/>
                </a:solidFill>
                <a:latin typeface="Calibri" panose="020F0502020204030204" pitchFamily="34" charset="0"/>
                <a:cs typeface="Calibri" panose="020F0502020204030204" pitchFamily="34" charset="0"/>
              </a:rPr>
              <a:t>. </a:t>
            </a:r>
          </a:p>
          <a:p>
            <a:pPr marL="285750" indent="-285750" algn="just">
              <a:spcAft>
                <a:spcPts val="300"/>
              </a:spcAft>
              <a:buFont typeface="Arial" panose="020B0604020202020204" pitchFamily="34" charset="0"/>
              <a:buChar char="•"/>
            </a:pPr>
            <a:r>
              <a:rPr lang="en-US" sz="1600" b="1" dirty="0" err="1">
                <a:solidFill>
                  <a:srgbClr val="31B349"/>
                </a:solidFill>
                <a:latin typeface="Calibri" panose="020F0502020204030204" pitchFamily="34" charset="0"/>
                <a:cs typeface="Calibri" panose="020F0502020204030204" pitchFamily="34" charset="0"/>
              </a:rPr>
              <a:t>Lipsa</a:t>
            </a:r>
            <a:r>
              <a:rPr lang="en-US" sz="1600" b="1" dirty="0">
                <a:solidFill>
                  <a:srgbClr val="31B349"/>
                </a:solidFill>
                <a:latin typeface="Calibri" panose="020F0502020204030204" pitchFamily="34" charset="0"/>
                <a:cs typeface="Calibri" panose="020F0502020204030204" pitchFamily="34" charset="0"/>
              </a:rPr>
              <a:t> </a:t>
            </a:r>
            <a:r>
              <a:rPr lang="en-US" sz="1600" b="1" dirty="0" err="1">
                <a:solidFill>
                  <a:srgbClr val="31B349"/>
                </a:solidFill>
                <a:latin typeface="Calibri" panose="020F0502020204030204" pitchFamily="34" charset="0"/>
                <a:cs typeface="Calibri" panose="020F0502020204030204" pitchFamily="34" charset="0"/>
              </a:rPr>
              <a:t>predictibilității</a:t>
            </a:r>
            <a:r>
              <a:rPr lang="en-US" sz="1600" b="1" dirty="0">
                <a:solidFill>
                  <a:srgbClr val="31B34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calendarul</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apelurilor</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ducând</a:t>
            </a:r>
            <a:r>
              <a:rPr lang="en-US" sz="1600" dirty="0">
                <a:solidFill>
                  <a:srgbClr val="213F99"/>
                </a:solidFill>
                <a:latin typeface="Calibri" panose="020F0502020204030204" pitchFamily="34" charset="0"/>
                <a:cs typeface="Calibri" panose="020F0502020204030204" pitchFamily="34" charset="0"/>
              </a:rPr>
              <a:t> la </a:t>
            </a:r>
            <a:r>
              <a:rPr lang="en-US" sz="1600" dirty="0" err="1">
                <a:solidFill>
                  <a:srgbClr val="213F99"/>
                </a:solidFill>
                <a:latin typeface="Calibri" panose="020F0502020204030204" pitchFamily="34" charset="0"/>
                <a:cs typeface="Calibri" panose="020F0502020204030204" pitchFamily="34" charset="0"/>
              </a:rPr>
              <a:t>depunerea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masivă</a:t>
            </a:r>
            <a:r>
              <a:rPr lang="en-US" sz="1600" dirty="0">
                <a:solidFill>
                  <a:srgbClr val="213F99"/>
                </a:solidFill>
                <a:latin typeface="Calibri" panose="020F0502020204030204" pitchFamily="34" charset="0"/>
                <a:cs typeface="Calibri" panose="020F0502020204030204" pitchFamily="34" charset="0"/>
              </a:rPr>
              <a:t> a </a:t>
            </a:r>
            <a:r>
              <a:rPr lang="en-US" sz="1600" dirty="0" err="1">
                <a:solidFill>
                  <a:srgbClr val="213F99"/>
                </a:solidFill>
                <a:latin typeface="Calibri" panose="020F0502020204030204" pitchFamily="34" charset="0"/>
                <a:cs typeface="Calibri" panose="020F0502020204030204" pitchFamily="34" charset="0"/>
              </a:rPr>
              <a:t>cererilor</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ultimele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zile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suprasolicitarea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sistemului</a:t>
            </a:r>
            <a:r>
              <a:rPr lang="en-US" sz="1600" dirty="0">
                <a:solidFill>
                  <a:srgbClr val="213F99"/>
                </a:solidFill>
                <a:latin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cs typeface="Calibri" panose="020F0502020204030204" pitchFamily="34" charset="0"/>
              </a:rPr>
              <a:t>evaluare</a:t>
            </a:r>
            <a:r>
              <a:rPr lang="en-US" sz="1600" dirty="0">
                <a:solidFill>
                  <a:srgbClr val="213F99"/>
                </a:solidFill>
                <a:latin typeface="Calibri" panose="020F0502020204030204" pitchFamily="34" charset="0"/>
                <a:cs typeface="Calibri" panose="020F0502020204030204" pitchFamily="34" charset="0"/>
              </a:rPr>
              <a:t> al </a:t>
            </a:r>
            <a:r>
              <a:rPr lang="en-US" sz="1600" dirty="0" err="1">
                <a:solidFill>
                  <a:srgbClr val="213F99"/>
                </a:solidFill>
                <a:latin typeface="Calibri" panose="020F0502020204030204" pitchFamily="34" charset="0"/>
                <a:cs typeface="Calibri" panose="020F0502020204030204" pitchFamily="34" charset="0"/>
              </a:rPr>
              <a:t>Autorității</a:t>
            </a:r>
            <a:r>
              <a:rPr lang="en-US" sz="1600" dirty="0">
                <a:solidFill>
                  <a:srgbClr val="213F99"/>
                </a:solidFill>
                <a:latin typeface="Calibri" panose="020F0502020204030204" pitchFamily="34" charset="0"/>
                <a:cs typeface="Calibri" panose="020F0502020204030204" pitchFamily="34" charset="0"/>
              </a:rPr>
              <a:t> de Management. </a:t>
            </a:r>
          </a:p>
          <a:p>
            <a:pPr marL="285750" indent="-285750" algn="just">
              <a:spcAft>
                <a:spcPts val="300"/>
              </a:spcAft>
              <a:buFont typeface="Arial" panose="020B0604020202020204" pitchFamily="34" charset="0"/>
              <a:buChar char="•"/>
            </a:pPr>
            <a:r>
              <a:rPr lang="en-US" sz="1600" b="1" dirty="0" err="1">
                <a:solidFill>
                  <a:srgbClr val="31B349"/>
                </a:solidFill>
                <a:latin typeface="Calibri" panose="020F0502020204030204" pitchFamily="34" charset="0"/>
                <a:cs typeface="Calibri" panose="020F0502020204030204" pitchFamily="34" charset="0"/>
              </a:rPr>
              <a:t>Proceduri</a:t>
            </a:r>
            <a:r>
              <a:rPr lang="en-US" sz="1600" b="1" dirty="0">
                <a:solidFill>
                  <a:srgbClr val="31B349"/>
                </a:solidFill>
                <a:latin typeface="Calibri" panose="020F0502020204030204" pitchFamily="34" charset="0"/>
                <a:cs typeface="Calibri" panose="020F0502020204030204" pitchFamily="34" charset="0"/>
              </a:rPr>
              <a:t> administrative </a:t>
            </a:r>
            <a:r>
              <a:rPr lang="en-US" sz="1600" b="1" dirty="0" err="1">
                <a:solidFill>
                  <a:srgbClr val="31B349"/>
                </a:solidFill>
                <a:latin typeface="Calibri" panose="020F0502020204030204" pitchFamily="34" charset="0"/>
                <a:cs typeface="Calibri" panose="020F0502020204030204" pitchFamily="34" charset="0"/>
              </a:rPr>
              <a:t>complexe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Beneficiarii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consultanții</a:t>
            </a:r>
            <a:r>
              <a:rPr lang="en-US" sz="1600" dirty="0">
                <a:solidFill>
                  <a:srgbClr val="213F99"/>
                </a:solidFill>
                <a:latin typeface="Calibri" panose="020F0502020204030204" pitchFamily="34" charset="0"/>
                <a:cs typeface="Calibri" panose="020F0502020204030204" pitchFamily="34" charset="0"/>
              </a:rPr>
              <a:t> au </a:t>
            </a:r>
            <a:r>
              <a:rPr lang="en-US" sz="1600" dirty="0" err="1">
                <a:solidFill>
                  <a:srgbClr val="213F99"/>
                </a:solidFill>
                <a:latin typeface="Calibri" panose="020F0502020204030204" pitchFamily="34" charset="0"/>
                <a:cs typeface="Calibri" panose="020F0502020204030204" pitchFamily="34" charset="0"/>
              </a:rPr>
              <a:t>semnalat</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dificultăți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completarea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documentației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procesul</a:t>
            </a:r>
            <a:r>
              <a:rPr lang="en-US" sz="1600" dirty="0">
                <a:solidFill>
                  <a:srgbClr val="213F99"/>
                </a:solidFill>
                <a:latin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cs typeface="Calibri" panose="020F0502020204030204" pitchFamily="34" charset="0"/>
              </a:rPr>
              <a:t>raportare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considerat</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birocratic</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cs typeface="Calibri" panose="020F0502020204030204" pitchFamily="34" charset="0"/>
              </a:rPr>
              <a:t> redundant. </a:t>
            </a:r>
          </a:p>
          <a:p>
            <a:pPr marL="285750" indent="-285750" algn="just">
              <a:spcAft>
                <a:spcPts val="300"/>
              </a:spcAft>
              <a:buFont typeface="Arial" panose="020B0604020202020204" pitchFamily="34" charset="0"/>
              <a:buChar char="•"/>
            </a:pPr>
            <a:r>
              <a:rPr lang="en-US" sz="1600" b="1" dirty="0" err="1">
                <a:solidFill>
                  <a:srgbClr val="31B349"/>
                </a:solidFill>
                <a:latin typeface="Calibri" panose="020F0502020204030204" pitchFamily="34" charset="0"/>
                <a:cs typeface="Calibri" panose="020F0502020204030204" pitchFamily="34" charset="0"/>
              </a:rPr>
              <a:t>Creșterea</a:t>
            </a:r>
            <a:r>
              <a:rPr lang="en-US" sz="1600" b="1" dirty="0">
                <a:solidFill>
                  <a:srgbClr val="31B349"/>
                </a:solidFill>
                <a:latin typeface="Calibri" panose="020F0502020204030204" pitchFamily="34" charset="0"/>
                <a:cs typeface="Calibri" panose="020F0502020204030204" pitchFamily="34" charset="0"/>
              </a:rPr>
              <a:t> </a:t>
            </a:r>
            <a:r>
              <a:rPr lang="en-US" sz="1600" b="1" dirty="0" err="1">
                <a:solidFill>
                  <a:srgbClr val="31B349"/>
                </a:solidFill>
                <a:latin typeface="Calibri" panose="020F0502020204030204" pitchFamily="34" charset="0"/>
                <a:cs typeface="Calibri" panose="020F0502020204030204" pitchFamily="34" charset="0"/>
              </a:rPr>
              <a:t>costurilor</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Majoritatea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beneficiarilor</a:t>
            </a:r>
            <a:r>
              <a:rPr lang="en-US" sz="1600" dirty="0">
                <a:solidFill>
                  <a:srgbClr val="213F99"/>
                </a:solidFill>
                <a:latin typeface="Calibri" panose="020F0502020204030204" pitchFamily="34" charset="0"/>
                <a:cs typeface="Calibri" panose="020F0502020204030204" pitchFamily="34" charset="0"/>
              </a:rPr>
              <a:t> au </a:t>
            </a:r>
            <a:r>
              <a:rPr lang="en-US" sz="1600" dirty="0" err="1">
                <a:solidFill>
                  <a:srgbClr val="213F99"/>
                </a:solidFill>
                <a:latin typeface="Calibri" panose="020F0502020204030204" pitchFamily="34" charset="0"/>
                <a:cs typeface="Calibri" panose="020F0502020204030204" pitchFamily="34" charset="0"/>
              </a:rPr>
              <a:t>întâmpinat</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dificultăți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ajustarea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bugetelor</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proiectelor</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iar</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facilitățile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existente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pentru</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ajustarea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costurilor</a:t>
            </a:r>
            <a:r>
              <a:rPr lang="en-US" sz="1600" dirty="0">
                <a:solidFill>
                  <a:srgbClr val="213F99"/>
                </a:solidFill>
                <a:latin typeface="Calibri" panose="020F0502020204030204" pitchFamily="34" charset="0"/>
                <a:cs typeface="Calibri" panose="020F0502020204030204" pitchFamily="34" charset="0"/>
              </a:rPr>
              <a:t> sunt </a:t>
            </a:r>
            <a:r>
              <a:rPr lang="en-US" sz="1600" dirty="0" err="1">
                <a:solidFill>
                  <a:srgbClr val="213F99"/>
                </a:solidFill>
                <a:latin typeface="Calibri" panose="020F0502020204030204" pitchFamily="34" charset="0"/>
                <a:cs typeface="Calibri" panose="020F0502020204030204" pitchFamily="34" charset="0"/>
              </a:rPr>
              <a:t>percepute</a:t>
            </a:r>
            <a:r>
              <a:rPr lang="en-US" sz="1600" dirty="0">
                <a:solidFill>
                  <a:srgbClr val="213F99"/>
                </a:solidFill>
                <a:latin typeface="Calibri" panose="020F0502020204030204" pitchFamily="34" charset="0"/>
                <a:cs typeface="Calibri" panose="020F0502020204030204" pitchFamily="34" charset="0"/>
              </a:rPr>
              <a:t> ca </a:t>
            </a:r>
            <a:r>
              <a:rPr lang="en-US" sz="1600" dirty="0" err="1">
                <a:solidFill>
                  <a:srgbClr val="213F99"/>
                </a:solidFill>
                <a:latin typeface="Calibri" panose="020F0502020204030204" pitchFamily="34" charset="0"/>
                <a:cs typeface="Calibri" panose="020F0502020204030204" pitchFamily="34" charset="0"/>
              </a:rPr>
              <a:t>rigide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insuficiente</a:t>
            </a:r>
            <a:r>
              <a:rPr lang="en-US" sz="1600" dirty="0">
                <a:solidFill>
                  <a:srgbClr val="213F99"/>
                </a:solidFill>
                <a:latin typeface="Calibri" panose="020F0502020204030204" pitchFamily="34" charset="0"/>
                <a:cs typeface="Calibri" panose="020F0502020204030204" pitchFamily="34" charset="0"/>
              </a:rPr>
              <a:t>. </a:t>
            </a:r>
            <a:endParaRPr lang="ro-RO" sz="1600" dirty="0">
              <a:solidFill>
                <a:srgbClr val="213F99"/>
              </a:solidFill>
              <a:latin typeface="Calibri" panose="020F0502020204030204" pitchFamily="34" charset="0"/>
              <a:cs typeface="Calibri" panose="020F0502020204030204" pitchFamily="34" charset="0"/>
            </a:endParaRPr>
          </a:p>
          <a:p>
            <a:pPr marL="285750" indent="-285750" algn="just">
              <a:spcAft>
                <a:spcPts val="300"/>
              </a:spcAft>
              <a:buFont typeface="Arial" panose="020B0604020202020204" pitchFamily="34" charset="0"/>
              <a:buChar char="•"/>
            </a:pPr>
            <a:r>
              <a:rPr lang="ro-RO" sz="1600" b="1" dirty="0">
                <a:solidFill>
                  <a:srgbClr val="31B349"/>
                </a:solidFill>
                <a:latin typeface="Calibri" panose="020F0502020204030204" pitchFamily="34" charset="0"/>
                <a:cs typeface="Calibri" panose="020F0502020204030204" pitchFamily="34" charset="0"/>
              </a:rPr>
              <a:t>Probleme specifice proiectelor de infrastructură</a:t>
            </a:r>
            <a:r>
              <a:rPr lang="ro-RO" sz="1600" b="1" dirty="0">
                <a:solidFill>
                  <a:srgbClr val="213F99"/>
                </a:solidFill>
                <a:latin typeface="Calibri" panose="020F0502020204030204" pitchFamily="34" charset="0"/>
                <a:cs typeface="Calibri" panose="020F0502020204030204" pitchFamily="34" charset="0"/>
              </a:rPr>
              <a:t>: </a:t>
            </a:r>
            <a:r>
              <a:rPr lang="ro-RO" sz="1600" dirty="0">
                <a:solidFill>
                  <a:srgbClr val="213F99"/>
                </a:solidFill>
                <a:latin typeface="Calibri" panose="020F0502020204030204" pitchFamily="34" charset="0"/>
                <a:cs typeface="Calibri" panose="020F0502020204030204" pitchFamily="34" charset="0"/>
              </a:rPr>
              <a:t>Procedurile de achiziție publică (durată mare, contestații), lipsa capacității constructorilor de a executa lucrările în termen (lipsa forței de muncă), expropierile (pocese de lungă durată în instanță) etc.</a:t>
            </a:r>
            <a:endParaRPr lang="en-US" sz="1600" dirty="0">
              <a:solidFill>
                <a:srgbClr val="213F99"/>
              </a:solidFill>
              <a:latin typeface="Calibri" panose="020F0502020204030204" pitchFamily="34" charset="0"/>
              <a:cs typeface="Calibri" panose="020F0502020204030204" pitchFamily="34" charset="0"/>
            </a:endParaRPr>
          </a:p>
          <a:p>
            <a:pPr marL="285750" indent="-285750" algn="just">
              <a:spcAft>
                <a:spcPts val="300"/>
              </a:spcAft>
              <a:buFont typeface="Arial" panose="020B0604020202020204" pitchFamily="34" charset="0"/>
              <a:buChar char="•"/>
            </a:pPr>
            <a:r>
              <a:rPr lang="en-US" sz="1600" b="1" dirty="0" err="1">
                <a:solidFill>
                  <a:srgbClr val="31B349"/>
                </a:solidFill>
                <a:latin typeface="Calibri" panose="020F0502020204030204" pitchFamily="34" charset="0"/>
                <a:cs typeface="Calibri" panose="020F0502020204030204" pitchFamily="34" charset="0"/>
              </a:rPr>
              <a:t>Provocări</a:t>
            </a:r>
            <a:r>
              <a:rPr lang="en-US" sz="1600" b="1" dirty="0">
                <a:solidFill>
                  <a:srgbClr val="31B349"/>
                </a:solidFill>
                <a:latin typeface="Calibri" panose="020F0502020204030204" pitchFamily="34" charset="0"/>
                <a:cs typeface="Calibri" panose="020F0502020204030204" pitchFamily="34" charset="0"/>
              </a:rPr>
              <a:t> </a:t>
            </a:r>
            <a:r>
              <a:rPr lang="en-US" sz="1600" b="1" dirty="0" err="1">
                <a:solidFill>
                  <a:srgbClr val="31B349"/>
                </a:solidFill>
                <a:latin typeface="Calibri" panose="020F0502020204030204" pitchFamily="34" charset="0"/>
                <a:cs typeface="Calibri" panose="020F0502020204030204" pitchFamily="34" charset="0"/>
              </a:rPr>
              <a:t>în</a:t>
            </a:r>
            <a:r>
              <a:rPr lang="en-US" sz="1600" b="1" dirty="0">
                <a:solidFill>
                  <a:srgbClr val="31B349"/>
                </a:solidFill>
                <a:latin typeface="Calibri" panose="020F0502020204030204" pitchFamily="34" charset="0"/>
                <a:cs typeface="Calibri" panose="020F0502020204030204" pitchFamily="34" charset="0"/>
              </a:rPr>
              <a:t> </a:t>
            </a:r>
            <a:r>
              <a:rPr lang="en-US" sz="1600" b="1" dirty="0" err="1">
                <a:solidFill>
                  <a:srgbClr val="31B349"/>
                </a:solidFill>
                <a:latin typeface="Calibri" panose="020F0502020204030204" pitchFamily="34" charset="0"/>
                <a:cs typeface="Calibri" panose="020F0502020204030204" pitchFamily="34" charset="0"/>
              </a:rPr>
              <a:t>aplicarea</a:t>
            </a:r>
            <a:r>
              <a:rPr lang="en-US" sz="1600" b="1" dirty="0">
                <a:solidFill>
                  <a:srgbClr val="31B349"/>
                </a:solidFill>
                <a:latin typeface="Calibri" panose="020F0502020204030204" pitchFamily="34" charset="0"/>
                <a:cs typeface="Calibri" panose="020F0502020204030204" pitchFamily="34" charset="0"/>
              </a:rPr>
              <a:t> </a:t>
            </a:r>
            <a:r>
              <a:rPr lang="en-US" sz="1600" b="1" dirty="0" err="1">
                <a:solidFill>
                  <a:srgbClr val="31B349"/>
                </a:solidFill>
                <a:latin typeface="Calibri" panose="020F0502020204030204" pitchFamily="34" charset="0"/>
                <a:cs typeface="Calibri" panose="020F0502020204030204" pitchFamily="34" charset="0"/>
              </a:rPr>
              <a:t>principiului</a:t>
            </a:r>
            <a:r>
              <a:rPr lang="en-US" sz="1600" b="1" dirty="0">
                <a:solidFill>
                  <a:srgbClr val="31B349"/>
                </a:solidFill>
                <a:latin typeface="Calibri" panose="020F0502020204030204" pitchFamily="34" charset="0"/>
                <a:cs typeface="Calibri" panose="020F0502020204030204" pitchFamily="34" charset="0"/>
              </a:rPr>
              <a:t> DNSH</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Cerințele</a:t>
            </a:r>
            <a:r>
              <a:rPr lang="en-US" sz="1600" dirty="0">
                <a:solidFill>
                  <a:srgbClr val="213F99"/>
                </a:solidFill>
                <a:latin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cs typeface="Calibri" panose="020F0502020204030204" pitchFamily="34" charset="0"/>
              </a:rPr>
              <a:t>mediu</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impuse</a:t>
            </a:r>
            <a:r>
              <a:rPr lang="en-US" sz="1600" dirty="0">
                <a:solidFill>
                  <a:srgbClr val="213F99"/>
                </a:solidFill>
                <a:latin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cs typeface="Calibri" panose="020F0502020204030204" pitchFamily="34" charset="0"/>
              </a:rPr>
              <a:t>acest</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principiu</a:t>
            </a:r>
            <a:r>
              <a:rPr lang="en-US" sz="1600" dirty="0">
                <a:solidFill>
                  <a:srgbClr val="213F99"/>
                </a:solidFill>
                <a:latin typeface="Calibri" panose="020F0502020204030204" pitchFamily="34" charset="0"/>
                <a:cs typeface="Calibri" panose="020F0502020204030204" pitchFamily="34" charset="0"/>
              </a:rPr>
              <a:t> sunt </a:t>
            </a:r>
            <a:r>
              <a:rPr lang="en-US" sz="1600" dirty="0" err="1">
                <a:solidFill>
                  <a:srgbClr val="213F99"/>
                </a:solidFill>
                <a:latin typeface="Calibri" panose="020F0502020204030204" pitchFamily="34" charset="0"/>
                <a:cs typeface="Calibri" panose="020F0502020204030204" pitchFamily="34" charset="0"/>
              </a:rPr>
              <a:t>dificil</a:t>
            </a:r>
            <a:r>
              <a:rPr lang="en-US" sz="1600" dirty="0">
                <a:solidFill>
                  <a:srgbClr val="213F99"/>
                </a:solidFill>
                <a:latin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cs typeface="Calibri" panose="020F0502020204030204" pitchFamily="34" charset="0"/>
              </a:rPr>
              <a:t>aplicat</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practică</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iar</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elaborarea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documentației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tehnice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necesare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este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percepută</a:t>
            </a:r>
            <a:r>
              <a:rPr lang="en-US" sz="1600" dirty="0">
                <a:solidFill>
                  <a:srgbClr val="213F99"/>
                </a:solidFill>
                <a:latin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cs typeface="Calibri" panose="020F0502020204030204" pitchFamily="34" charset="0"/>
              </a:rPr>
              <a:t>către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beneficiari</a:t>
            </a:r>
            <a:r>
              <a:rPr lang="en-US" sz="1600" dirty="0">
                <a:solidFill>
                  <a:srgbClr val="213F99"/>
                </a:solidFill>
                <a:latin typeface="Calibri" panose="020F0502020204030204" pitchFamily="34" charset="0"/>
                <a:cs typeface="Calibri" panose="020F0502020204030204" pitchFamily="34" charset="0"/>
              </a:rPr>
              <a:t> ca un </a:t>
            </a:r>
            <a:r>
              <a:rPr lang="en-US" sz="1600" dirty="0" err="1">
                <a:solidFill>
                  <a:srgbClr val="213F99"/>
                </a:solidFill>
                <a:latin typeface="Calibri" panose="020F0502020204030204" pitchFamily="34" charset="0"/>
                <a:cs typeface="Calibri" panose="020F0502020204030204" pitchFamily="34" charset="0"/>
              </a:rPr>
              <a:t>proces</a:t>
            </a:r>
            <a:r>
              <a:rPr lang="en-US" sz="1600" dirty="0">
                <a:solidFill>
                  <a:srgbClr val="213F99"/>
                </a:solidFill>
                <a:latin typeface="Calibri" panose="020F0502020204030204" pitchFamily="34" charset="0"/>
                <a:cs typeface="Calibri" panose="020F0502020204030204" pitchFamily="34" charset="0"/>
              </a:rPr>
              <a:t> complex</a:t>
            </a:r>
            <a:r>
              <a:rPr lang="ro-RO" sz="1600" dirty="0">
                <a:solidFill>
                  <a:srgbClr val="213F99"/>
                </a:solidFill>
                <a:latin typeface="Calibri" panose="020F0502020204030204" pitchFamily="34" charset="0"/>
                <a:cs typeface="Calibri" panose="020F0502020204030204" pitchFamily="34" charset="0"/>
              </a:rPr>
              <a:t>.</a:t>
            </a:r>
          </a:p>
          <a:p>
            <a:pPr marL="285750" indent="-285750" algn="just">
              <a:spcAft>
                <a:spcPts val="300"/>
              </a:spcAft>
              <a:buFont typeface="Arial" panose="020B0604020202020204" pitchFamily="34" charset="0"/>
              <a:buChar char="•"/>
            </a:pPr>
            <a:r>
              <a:rPr lang="ro-RO" sz="1600" b="1" dirty="0">
                <a:solidFill>
                  <a:srgbClr val="31B349"/>
                </a:solidFill>
                <a:latin typeface="Calibri" panose="020F0502020204030204" pitchFamily="34" charset="0"/>
                <a:cs typeface="Calibri" panose="020F0502020204030204" pitchFamily="34" charset="0"/>
              </a:rPr>
              <a:t>Capacitatea administrativă a UAT-urilor din zona ITI DD este limitată</a:t>
            </a:r>
            <a:r>
              <a:rPr lang="ro-RO" sz="1600" dirty="0">
                <a:solidFill>
                  <a:srgbClr val="213F99"/>
                </a:solidFill>
                <a:latin typeface="Calibri" panose="020F0502020204030204" pitchFamily="34" charset="0"/>
                <a:cs typeface="Calibri" panose="020F0502020204030204" pitchFamily="34" charset="0"/>
              </a:rPr>
              <a:t>, deoarece primăriile nu dispun de personal specializat pentru accesarea și implementarea proiectelor, ceea ce determină întârzieri semnificative</a:t>
            </a:r>
            <a:r>
              <a:rPr lang="ro-RO" sz="1800" dirty="0">
                <a:solidFill>
                  <a:srgbClr val="213F99"/>
                </a:solidFill>
                <a:effectLst/>
                <a:latin typeface="Calibri" panose="020F0502020204030204" pitchFamily="34" charset="0"/>
                <a:ea typeface="MS Mincho" panose="02020609040205080304" pitchFamily="49" charset="-128"/>
              </a:rPr>
              <a:t>.</a:t>
            </a:r>
            <a:endParaRPr lang="ro-RO" sz="1600" dirty="0">
              <a:solidFill>
                <a:srgbClr val="213F99"/>
              </a:solidFill>
              <a:latin typeface="Calibri" panose="020F0502020204030204" pitchFamily="34" charset="0"/>
              <a:cs typeface="Calibri" panose="020F0502020204030204" pitchFamily="34" charset="0"/>
            </a:endParaRPr>
          </a:p>
          <a:p>
            <a:pPr marL="285750" indent="-285750" algn="just">
              <a:spcAft>
                <a:spcPts val="300"/>
              </a:spcAft>
              <a:buFont typeface="Arial" panose="020B0604020202020204" pitchFamily="34" charset="0"/>
              <a:buChar char="•"/>
            </a:pPr>
            <a:endParaRPr lang="en-US" sz="16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4265024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FE8907-8A4E-A1FB-5883-1F339273E124}"/>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61364DE1-4B78-6539-EB73-CCCD740CC1DA}"/>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B9BC8C33-060D-37B2-6385-51D913D9D5B0}"/>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A5194A6D-CE67-ECD0-7D88-E82CB67116D2}"/>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F4F1F703-F925-4B02-1B94-8A2D0FED4E2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750846B9-CEC8-B4EB-3A39-7BD7F4F29FBC}"/>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4A5FA76F-D14D-365C-F58B-40D693D0A975}"/>
              </a:ext>
            </a:extLst>
          </p:cNvPr>
          <p:cNvSpPr txBox="1"/>
          <p:nvPr/>
        </p:nvSpPr>
        <p:spPr>
          <a:xfrm>
            <a:off x="751282" y="1151639"/>
            <a:ext cx="6701146" cy="369332"/>
          </a:xfrm>
          <a:prstGeom prst="rect">
            <a:avLst/>
          </a:prstGeom>
          <a:noFill/>
        </p:spPr>
        <p:txBody>
          <a:bodyPr wrap="square" rtlCol="0">
            <a:spAutoFit/>
          </a:bodyPr>
          <a:lstStyle/>
          <a:p>
            <a:pPr marL="0" marR="0" algn="just">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Concluzii </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0" name="TextBox 9">
            <a:extLst>
              <a:ext uri="{FF2B5EF4-FFF2-40B4-BE49-F238E27FC236}">
                <a16:creationId xmlns:a16="http://schemas.microsoft.com/office/drawing/2014/main" id="{44DAF1CB-C5A4-4AE2-9210-B6C9B2A8CE87}"/>
              </a:ext>
            </a:extLst>
          </p:cNvPr>
          <p:cNvSpPr txBox="1"/>
          <p:nvPr/>
        </p:nvSpPr>
        <p:spPr>
          <a:xfrm>
            <a:off x="751282" y="1502935"/>
            <a:ext cx="10408331" cy="4154984"/>
          </a:xfrm>
          <a:prstGeom prst="rect">
            <a:avLst/>
          </a:prstGeom>
          <a:noFill/>
        </p:spPr>
        <p:txBody>
          <a:bodyPr wrap="square">
            <a:spAutoFit/>
          </a:bodyPr>
          <a:lstStyle/>
          <a:p>
            <a:pPr marL="285750" indent="-285750" algn="just">
              <a:spcAft>
                <a:spcPts val="1200"/>
              </a:spcAft>
              <a:buFont typeface="Arial" panose="020B0604020202020204" pitchFamily="34" charset="0"/>
              <a:buChar char="•"/>
            </a:pPr>
            <a:r>
              <a:rPr lang="en-US" sz="1600" dirty="0" err="1">
                <a:solidFill>
                  <a:srgbClr val="213F99"/>
                </a:solidFill>
                <a:latin typeface="Calibri" panose="020F0502020204030204" pitchFamily="34" charset="0"/>
                <a:cs typeface="Calibri" panose="020F0502020204030204" pitchFamily="34" charset="0"/>
              </a:rPr>
              <a:t>Intervențiile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Priorității</a:t>
            </a:r>
            <a:r>
              <a:rPr lang="en-US" sz="1600" dirty="0">
                <a:solidFill>
                  <a:srgbClr val="213F99"/>
                </a:solidFill>
                <a:latin typeface="Calibri" panose="020F0502020204030204" pitchFamily="34" charset="0"/>
                <a:cs typeface="Calibri" panose="020F0502020204030204" pitchFamily="34" charset="0"/>
              </a:rPr>
              <a:t> </a:t>
            </a:r>
            <a:r>
              <a:rPr lang="ro-RO" sz="1600" dirty="0">
                <a:solidFill>
                  <a:srgbClr val="213F99"/>
                </a:solidFill>
                <a:latin typeface="Calibri" panose="020F0502020204030204" pitchFamily="34" charset="0"/>
                <a:cs typeface="Calibri" panose="020F0502020204030204" pitchFamily="34" charset="0"/>
              </a:rPr>
              <a:t>4</a:t>
            </a:r>
            <a:r>
              <a:rPr lang="en-US" sz="1600" dirty="0">
                <a:solidFill>
                  <a:srgbClr val="213F99"/>
                </a:solidFill>
                <a:latin typeface="Calibri" panose="020F0502020204030204" pitchFamily="34" charset="0"/>
                <a:cs typeface="Calibri" panose="020F0502020204030204" pitchFamily="34" charset="0"/>
              </a:rPr>
              <a:t> sunt bine </a:t>
            </a:r>
            <a:r>
              <a:rPr lang="en-US" sz="1600" dirty="0" err="1">
                <a:solidFill>
                  <a:srgbClr val="213F99"/>
                </a:solidFill>
                <a:latin typeface="Calibri" panose="020F0502020204030204" pitchFamily="34" charset="0"/>
                <a:cs typeface="Calibri" panose="020F0502020204030204" pitchFamily="34" charset="0"/>
              </a:rPr>
              <a:t>aliniate</a:t>
            </a:r>
            <a:r>
              <a:rPr lang="en-US" sz="1600" dirty="0">
                <a:solidFill>
                  <a:srgbClr val="213F99"/>
                </a:solidFill>
                <a:latin typeface="Calibri" panose="020F0502020204030204" pitchFamily="34" charset="0"/>
                <a:cs typeface="Calibri" panose="020F0502020204030204" pitchFamily="34" charset="0"/>
              </a:rPr>
              <a:t> cu </a:t>
            </a:r>
            <a:r>
              <a:rPr lang="en-US" sz="1600" dirty="0" err="1">
                <a:solidFill>
                  <a:srgbClr val="213F99"/>
                </a:solidFill>
                <a:latin typeface="Calibri" panose="020F0502020204030204" pitchFamily="34" charset="0"/>
                <a:cs typeface="Calibri" panose="020F0502020204030204" pitchFamily="34" charset="0"/>
              </a:rPr>
              <a:t>obiectivele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europene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naționale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regionale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răspund</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adecvat</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nevoilor</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economice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sociale</a:t>
            </a:r>
            <a:r>
              <a:rPr lang="en-US" sz="1600" dirty="0">
                <a:solidFill>
                  <a:srgbClr val="213F99"/>
                </a:solidFill>
                <a:latin typeface="Calibri" panose="020F0502020204030204" pitchFamily="34" charset="0"/>
                <a:cs typeface="Calibri" panose="020F0502020204030204" pitchFamily="34" charset="0"/>
              </a:rPr>
              <a:t> ale </a:t>
            </a:r>
            <a:r>
              <a:rPr lang="en-US" sz="1600" dirty="0" err="1">
                <a:solidFill>
                  <a:srgbClr val="213F99"/>
                </a:solidFill>
                <a:latin typeface="Calibri" panose="020F0502020204030204" pitchFamily="34" charset="0"/>
                <a:cs typeface="Calibri" panose="020F0502020204030204" pitchFamily="34" charset="0"/>
              </a:rPr>
              <a:t>Regiunii</a:t>
            </a:r>
            <a:r>
              <a:rPr lang="en-US" sz="1600" dirty="0">
                <a:solidFill>
                  <a:srgbClr val="213F99"/>
                </a:solidFill>
                <a:latin typeface="Calibri" panose="020F0502020204030204" pitchFamily="34" charset="0"/>
                <a:cs typeface="Calibri" panose="020F0502020204030204" pitchFamily="34" charset="0"/>
              </a:rPr>
              <a:t> Sud-Est.</a:t>
            </a:r>
            <a:r>
              <a:rPr lang="ro-RO" sz="1600" dirty="0">
                <a:solidFill>
                  <a:srgbClr val="213F99"/>
                </a:solidFill>
                <a:latin typeface="Calibri" panose="020F0502020204030204" pitchFamily="34" charset="0"/>
                <a:cs typeface="Calibri" panose="020F0502020204030204" pitchFamily="34" charset="0"/>
              </a:rPr>
              <a:t> </a:t>
            </a:r>
            <a:endParaRPr lang="en-US" sz="1600" dirty="0">
              <a:solidFill>
                <a:srgbClr val="213F99"/>
              </a:solidFill>
              <a:latin typeface="Calibri" panose="020F0502020204030204" pitchFamily="34" charset="0"/>
              <a:cs typeface="Calibri" panose="020F0502020204030204" pitchFamily="34" charset="0"/>
            </a:endParaRPr>
          </a:p>
          <a:p>
            <a:pPr marL="285750" indent="-285750" algn="just">
              <a:spcAft>
                <a:spcPts val="1200"/>
              </a:spcAft>
              <a:buFont typeface="Arial" panose="020B0604020202020204" pitchFamily="34" charset="0"/>
              <a:buChar char="•"/>
            </a:pPr>
            <a:r>
              <a:rPr lang="ro-RO" sz="1600" dirty="0">
                <a:solidFill>
                  <a:srgbClr val="213F99"/>
                </a:solidFill>
                <a:latin typeface="Calibri" panose="020F0502020204030204" pitchFamily="34" charset="0"/>
                <a:cs typeface="Calibri" panose="020F0502020204030204" pitchFamily="34" charset="0"/>
              </a:rPr>
              <a:t>Stadiul implementării la 31.12.2024: 8 proiecte ce vizează </a:t>
            </a:r>
            <a:r>
              <a:rPr lang="en-GB" sz="1600" u="none" strike="noStrike" kern="0" spc="0" dirty="0" err="1">
                <a:solidFill>
                  <a:srgbClr val="213F99"/>
                </a:solidFill>
                <a:effectLst/>
                <a:latin typeface="Calibri" panose="020F0502020204030204" pitchFamily="34" charset="0"/>
                <a:ea typeface="Arial" panose="020B0604020202020204" pitchFamily="34" charset="0"/>
                <a:cs typeface="Calibri" panose="020F0502020204030204" pitchFamily="34" charset="0"/>
              </a:rPr>
              <a:t>reabilitarea</a:t>
            </a:r>
            <a:r>
              <a:rPr lang="en-GB" sz="1600" u="none" strike="noStrike" kern="0" spc="0" dirty="0">
                <a:solidFill>
                  <a:srgbClr val="213F99"/>
                </a:solidFill>
                <a:effectLst/>
                <a:latin typeface="Calibri" panose="020F0502020204030204" pitchFamily="34" charset="0"/>
                <a:ea typeface="Arial" panose="020B0604020202020204" pitchFamily="34" charset="0"/>
                <a:cs typeface="Calibri" panose="020F0502020204030204" pitchFamily="34" charset="0"/>
              </a:rPr>
              <a:t> </a:t>
            </a:r>
            <a:r>
              <a:rPr lang="en-GB" sz="1600" u="none" strike="noStrike" kern="0" spc="0" dirty="0" err="1">
                <a:solidFill>
                  <a:srgbClr val="213F99"/>
                </a:solidFill>
                <a:effectLst/>
                <a:latin typeface="Calibri" panose="020F0502020204030204" pitchFamily="34" charset="0"/>
                <a:ea typeface="Arial" panose="020B0604020202020204" pitchFamily="34" charset="0"/>
                <a:cs typeface="Calibri" panose="020F0502020204030204" pitchFamily="34" charset="0"/>
              </a:rPr>
              <a:t>și</a:t>
            </a:r>
            <a:r>
              <a:rPr lang="en-GB" sz="1600" u="none" strike="noStrike" kern="0" spc="0" dirty="0">
                <a:solidFill>
                  <a:srgbClr val="213F99"/>
                </a:solidFill>
                <a:effectLst/>
                <a:latin typeface="Calibri" panose="020F0502020204030204" pitchFamily="34" charset="0"/>
                <a:ea typeface="Arial" panose="020B0604020202020204" pitchFamily="34" charset="0"/>
                <a:cs typeface="Calibri" panose="020F0502020204030204" pitchFamily="34" charset="0"/>
              </a:rPr>
              <a:t> </a:t>
            </a:r>
            <a:r>
              <a:rPr lang="en-GB" sz="1600" u="none" strike="noStrike" kern="0" spc="0" dirty="0" err="1">
                <a:solidFill>
                  <a:srgbClr val="213F99"/>
                </a:solidFill>
                <a:effectLst/>
                <a:latin typeface="Calibri" panose="020F0502020204030204" pitchFamily="34" charset="0"/>
                <a:ea typeface="Arial" panose="020B0604020202020204" pitchFamily="34" charset="0"/>
                <a:cs typeface="Calibri" panose="020F0502020204030204" pitchFamily="34" charset="0"/>
              </a:rPr>
              <a:t>modernizarea</a:t>
            </a:r>
            <a:r>
              <a:rPr lang="en-GB" sz="1600" u="none" strike="noStrike" kern="0" spc="0" dirty="0">
                <a:solidFill>
                  <a:srgbClr val="213F99"/>
                </a:solidFill>
                <a:effectLst/>
                <a:latin typeface="Calibri" panose="020F0502020204030204" pitchFamily="34" charset="0"/>
                <a:ea typeface="Arial" panose="020B0604020202020204" pitchFamily="34" charset="0"/>
                <a:cs typeface="Calibri" panose="020F0502020204030204" pitchFamily="34" charset="0"/>
              </a:rPr>
              <a:t> </a:t>
            </a:r>
            <a:r>
              <a:rPr lang="en-GB" sz="1600" u="none" strike="noStrike" kern="0" spc="0" dirty="0" err="1">
                <a:solidFill>
                  <a:srgbClr val="213F99"/>
                </a:solidFill>
                <a:effectLst/>
                <a:latin typeface="Calibri" panose="020F0502020204030204" pitchFamily="34" charset="0"/>
                <a:ea typeface="Arial" panose="020B0604020202020204" pitchFamily="34" charset="0"/>
                <a:cs typeface="Calibri" panose="020F0502020204030204" pitchFamily="34" charset="0"/>
              </a:rPr>
              <a:t>infrastructurii</a:t>
            </a:r>
            <a:r>
              <a:rPr lang="en-GB" sz="1600" u="none" strike="noStrike" kern="0" spc="0" dirty="0">
                <a:solidFill>
                  <a:srgbClr val="213F99"/>
                </a:solidFill>
                <a:effectLst/>
                <a:latin typeface="Calibri" panose="020F0502020204030204" pitchFamily="34" charset="0"/>
                <a:ea typeface="Arial" panose="020B0604020202020204" pitchFamily="34" charset="0"/>
                <a:cs typeface="Calibri" panose="020F0502020204030204" pitchFamily="34" charset="0"/>
              </a:rPr>
              <a:t> </a:t>
            </a:r>
            <a:r>
              <a:rPr lang="en-GB" sz="1600" u="none" strike="noStrike" kern="0" spc="0" dirty="0" err="1">
                <a:solidFill>
                  <a:srgbClr val="213F99"/>
                </a:solidFill>
                <a:effectLst/>
                <a:latin typeface="Calibri" panose="020F0502020204030204" pitchFamily="34" charset="0"/>
                <a:ea typeface="Arial" panose="020B0604020202020204" pitchFamily="34" charset="0"/>
                <a:cs typeface="Calibri" panose="020F0502020204030204" pitchFamily="34" charset="0"/>
              </a:rPr>
              <a:t>rutiere</a:t>
            </a:r>
            <a:r>
              <a:rPr lang="ro-RO" sz="1600" dirty="0">
                <a:solidFill>
                  <a:srgbClr val="213F99"/>
                </a:solidFill>
                <a:latin typeface="Calibri" panose="020F0502020204030204" pitchFamily="34" charset="0"/>
                <a:cs typeface="Calibri" panose="020F0502020204030204" pitchFamily="34" charset="0"/>
              </a:rPr>
              <a:t> (2 din apeluri etapizate – stadiu avansat + 6 din apeluri noi – stadiu incipient), niciun proiect pentru ITI DD. P</a:t>
            </a:r>
            <a:r>
              <a:rPr lang="ro-RO" sz="1600" kern="0" dirty="0">
                <a:solidFill>
                  <a:srgbClr val="213F99"/>
                </a:solidFill>
                <a:effectLst/>
                <a:latin typeface="Calibri" panose="020F0502020204030204" pitchFamily="34" charset="0"/>
                <a:ea typeface="Times New Roman" panose="02020603050405020304" pitchFamily="18" charset="0"/>
                <a:cs typeface="Calibri" panose="020F0502020204030204" pitchFamily="34" charset="0"/>
              </a:rPr>
              <a:t>rogres potențial numai la nivelul infrastructurii rutiere - indicatorul (RCO46), alte domenii (de ex. infrastructura de combustibili alternativi, dezvoltarea transportului public naval, achiziția de nave eficiente energetic pentru transportul pasagerilor) niciun progres, nefiind vizate de apeluri de proiecte. </a:t>
            </a:r>
            <a:r>
              <a:rPr lang="en-US" sz="1600" kern="0" dirty="0" err="1">
                <a:solidFill>
                  <a:srgbClr val="213F99"/>
                </a:solidFill>
                <a:latin typeface="Calibri" panose="020F0502020204030204" pitchFamily="34" charset="0"/>
                <a:cs typeface="Calibri" panose="020F0502020204030204" pitchFamily="34" charset="0"/>
              </a:rPr>
              <a:t>Atingerea</a:t>
            </a:r>
            <a:r>
              <a:rPr lang="en-US" sz="1600" kern="0" dirty="0">
                <a:solidFill>
                  <a:srgbClr val="213F99"/>
                </a:solidFill>
                <a:latin typeface="Calibri" panose="020F0502020204030204" pitchFamily="34" charset="0"/>
                <a:cs typeface="Calibri" panose="020F0502020204030204" pitchFamily="34" charset="0"/>
              </a:rPr>
              <a:t> </a:t>
            </a:r>
            <a:r>
              <a:rPr lang="en-US" sz="1600" kern="0" dirty="0" err="1">
                <a:solidFill>
                  <a:srgbClr val="213F99"/>
                </a:solidFill>
                <a:latin typeface="Calibri" panose="020F0502020204030204" pitchFamily="34" charset="0"/>
                <a:cs typeface="Calibri" panose="020F0502020204030204" pitchFamily="34" charset="0"/>
              </a:rPr>
              <a:t>țintelor</a:t>
            </a:r>
            <a:r>
              <a:rPr lang="en-US" sz="1600" kern="0" dirty="0">
                <a:solidFill>
                  <a:srgbClr val="213F99"/>
                </a:solidFill>
                <a:latin typeface="Calibri" panose="020F0502020204030204" pitchFamily="34" charset="0"/>
                <a:cs typeface="Calibri" panose="020F0502020204030204" pitchFamily="34" charset="0"/>
              </a:rPr>
              <a:t> </a:t>
            </a:r>
            <a:r>
              <a:rPr lang="en-US" sz="1600" kern="0" dirty="0" err="1">
                <a:solidFill>
                  <a:srgbClr val="213F99"/>
                </a:solidFill>
                <a:latin typeface="Calibri" panose="020F0502020204030204" pitchFamily="34" charset="0"/>
                <a:cs typeface="Calibri" panose="020F0502020204030204" pitchFamily="34" charset="0"/>
              </a:rPr>
              <a:t>pentru</a:t>
            </a:r>
            <a:r>
              <a:rPr lang="en-US" sz="1600" kern="0" dirty="0">
                <a:solidFill>
                  <a:srgbClr val="213F99"/>
                </a:solidFill>
                <a:latin typeface="Calibri" panose="020F0502020204030204" pitchFamily="34" charset="0"/>
                <a:cs typeface="Calibri" panose="020F0502020204030204" pitchFamily="34" charset="0"/>
              </a:rPr>
              <a:t> 2029 </a:t>
            </a:r>
            <a:r>
              <a:rPr lang="en-US" sz="1600" kern="0" dirty="0" err="1">
                <a:solidFill>
                  <a:srgbClr val="213F99"/>
                </a:solidFill>
                <a:latin typeface="Calibri" panose="020F0502020204030204" pitchFamily="34" charset="0"/>
                <a:cs typeface="Calibri" panose="020F0502020204030204" pitchFamily="34" charset="0"/>
              </a:rPr>
              <a:t>depinde</a:t>
            </a:r>
            <a:r>
              <a:rPr lang="en-US" sz="1600" kern="0" dirty="0">
                <a:solidFill>
                  <a:srgbClr val="213F99"/>
                </a:solidFill>
                <a:latin typeface="Calibri" panose="020F0502020204030204" pitchFamily="34" charset="0"/>
                <a:cs typeface="Calibri" panose="020F0502020204030204" pitchFamily="34" charset="0"/>
              </a:rPr>
              <a:t> de </a:t>
            </a:r>
            <a:r>
              <a:rPr lang="en-US" sz="1600" kern="0" dirty="0" err="1">
                <a:solidFill>
                  <a:srgbClr val="213F99"/>
                </a:solidFill>
                <a:latin typeface="Calibri" panose="020F0502020204030204" pitchFamily="34" charset="0"/>
                <a:cs typeface="Calibri" panose="020F0502020204030204" pitchFamily="34" charset="0"/>
              </a:rPr>
              <a:t>accelerarea</a:t>
            </a:r>
            <a:r>
              <a:rPr lang="en-US" sz="1600" kern="0" dirty="0">
                <a:solidFill>
                  <a:srgbClr val="213F99"/>
                </a:solidFill>
                <a:latin typeface="Calibri" panose="020F0502020204030204" pitchFamily="34" charset="0"/>
                <a:cs typeface="Calibri" panose="020F0502020204030204" pitchFamily="34" charset="0"/>
              </a:rPr>
              <a:t> </a:t>
            </a:r>
            <a:r>
              <a:rPr lang="en-US" sz="1600" kern="0" dirty="0" err="1">
                <a:solidFill>
                  <a:srgbClr val="213F99"/>
                </a:solidFill>
                <a:latin typeface="Calibri" panose="020F0502020204030204" pitchFamily="34" charset="0"/>
                <a:cs typeface="Calibri" panose="020F0502020204030204" pitchFamily="34" charset="0"/>
              </a:rPr>
              <a:t>procesului</a:t>
            </a:r>
            <a:r>
              <a:rPr lang="en-US" sz="1600" kern="0" dirty="0">
                <a:solidFill>
                  <a:srgbClr val="213F99"/>
                </a:solidFill>
                <a:latin typeface="Calibri" panose="020F0502020204030204" pitchFamily="34" charset="0"/>
                <a:cs typeface="Calibri" panose="020F0502020204030204" pitchFamily="34" charset="0"/>
              </a:rPr>
              <a:t> de </a:t>
            </a:r>
            <a:r>
              <a:rPr lang="en-US" sz="1600" kern="0" dirty="0" err="1">
                <a:solidFill>
                  <a:srgbClr val="213F99"/>
                </a:solidFill>
                <a:latin typeface="Calibri" panose="020F0502020204030204" pitchFamily="34" charset="0"/>
                <a:cs typeface="Calibri" panose="020F0502020204030204" pitchFamily="34" charset="0"/>
              </a:rPr>
              <a:t>selecție</a:t>
            </a:r>
            <a:r>
              <a:rPr lang="en-US" sz="1600" kern="0" dirty="0">
                <a:solidFill>
                  <a:srgbClr val="213F99"/>
                </a:solidFill>
                <a:latin typeface="Calibri" panose="020F0502020204030204" pitchFamily="34" charset="0"/>
                <a:cs typeface="Calibri" panose="020F0502020204030204" pitchFamily="34" charset="0"/>
              </a:rPr>
              <a:t> </a:t>
            </a:r>
            <a:r>
              <a:rPr lang="en-US" sz="1600" kern="0" dirty="0" err="1">
                <a:solidFill>
                  <a:srgbClr val="213F99"/>
                </a:solidFill>
                <a:latin typeface="Calibri" panose="020F0502020204030204" pitchFamily="34" charset="0"/>
                <a:cs typeface="Calibri" panose="020F0502020204030204" pitchFamily="34" charset="0"/>
              </a:rPr>
              <a:t>și</a:t>
            </a:r>
            <a:r>
              <a:rPr lang="en-US" sz="1600" kern="0" dirty="0">
                <a:solidFill>
                  <a:srgbClr val="213F99"/>
                </a:solidFill>
                <a:latin typeface="Calibri" panose="020F0502020204030204" pitchFamily="34" charset="0"/>
                <a:cs typeface="Calibri" panose="020F0502020204030204" pitchFamily="34" charset="0"/>
              </a:rPr>
              <a:t> </a:t>
            </a:r>
            <a:r>
              <a:rPr lang="en-US" sz="1600" kern="0" dirty="0" err="1">
                <a:solidFill>
                  <a:srgbClr val="213F99"/>
                </a:solidFill>
                <a:latin typeface="Calibri" panose="020F0502020204030204" pitchFamily="34" charset="0"/>
                <a:cs typeface="Calibri" panose="020F0502020204030204" pitchFamily="34" charset="0"/>
              </a:rPr>
              <a:t>contractare</a:t>
            </a:r>
            <a:r>
              <a:rPr lang="en-US" sz="1600" kern="0" dirty="0">
                <a:solidFill>
                  <a:srgbClr val="213F99"/>
                </a:solidFill>
                <a:latin typeface="Calibri" panose="020F0502020204030204" pitchFamily="34" charset="0"/>
                <a:cs typeface="Calibri" panose="020F0502020204030204" pitchFamily="34" charset="0"/>
              </a:rPr>
              <a:t> </a:t>
            </a:r>
            <a:r>
              <a:rPr lang="en-US" sz="1600" kern="0" dirty="0" err="1">
                <a:solidFill>
                  <a:srgbClr val="213F99"/>
                </a:solidFill>
                <a:latin typeface="Calibri" panose="020F0502020204030204" pitchFamily="34" charset="0"/>
                <a:cs typeface="Calibri" panose="020F0502020204030204" pitchFamily="34" charset="0"/>
              </a:rPr>
              <a:t>începând</a:t>
            </a:r>
            <a:r>
              <a:rPr lang="en-US" sz="1600" kern="0" dirty="0">
                <a:solidFill>
                  <a:srgbClr val="213F99"/>
                </a:solidFill>
                <a:latin typeface="Calibri" panose="020F0502020204030204" pitchFamily="34" charset="0"/>
                <a:cs typeface="Calibri" panose="020F0502020204030204" pitchFamily="34" charset="0"/>
              </a:rPr>
              <a:t> cu 2025.</a:t>
            </a:r>
            <a:endParaRPr lang="ro-RO" sz="1600" kern="0" dirty="0">
              <a:solidFill>
                <a:srgbClr val="213F99"/>
              </a:solidFill>
              <a:latin typeface="Calibri" panose="020F0502020204030204" pitchFamily="34" charset="0"/>
              <a:cs typeface="Calibri" panose="020F0502020204030204" pitchFamily="34" charset="0"/>
            </a:endParaRPr>
          </a:p>
          <a:p>
            <a:pPr marL="285750" indent="-285750" algn="just">
              <a:spcAft>
                <a:spcPts val="1200"/>
              </a:spcAft>
              <a:buFont typeface="Arial" panose="020B0604020202020204" pitchFamily="34" charset="0"/>
              <a:buChar char="•"/>
            </a:pPr>
            <a:r>
              <a:rPr lang="en-US" sz="1600" dirty="0" err="1">
                <a:solidFill>
                  <a:srgbClr val="213F99"/>
                </a:solidFill>
                <a:latin typeface="Calibri" panose="020F0502020204030204" pitchFamily="34" charset="0"/>
                <a:cs typeface="Calibri" panose="020F0502020204030204" pitchFamily="34" charset="0"/>
              </a:rPr>
              <a:t>Printre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provocările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identificate</a:t>
            </a:r>
            <a:r>
              <a:rPr lang="en-US" sz="1600" dirty="0">
                <a:solidFill>
                  <a:srgbClr val="213F99"/>
                </a:solidFill>
                <a:latin typeface="Calibri" panose="020F0502020204030204" pitchFamily="34" charset="0"/>
                <a:cs typeface="Calibri" panose="020F0502020204030204" pitchFamily="34" charset="0"/>
              </a:rPr>
              <a:t> se </a:t>
            </a:r>
            <a:r>
              <a:rPr lang="en-US" sz="1600" dirty="0" err="1">
                <a:solidFill>
                  <a:srgbClr val="213F99"/>
                </a:solidFill>
                <a:latin typeface="Calibri" panose="020F0502020204030204" pitchFamily="34" charset="0"/>
                <a:cs typeface="Calibri" panose="020F0502020204030204" pitchFamily="34" charset="0"/>
              </a:rPr>
              <a:t>numără</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lipsa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predictibilității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apelurilor</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probleme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tehnice</a:t>
            </a:r>
            <a:r>
              <a:rPr lang="en-US" sz="1600" dirty="0">
                <a:solidFill>
                  <a:srgbClr val="213F99"/>
                </a:solidFill>
                <a:latin typeface="Calibri" panose="020F0502020204030204" pitchFamily="34" charset="0"/>
                <a:cs typeface="Calibri" panose="020F0502020204030204" pitchFamily="34" charset="0"/>
              </a:rPr>
              <a:t> cu </a:t>
            </a:r>
            <a:r>
              <a:rPr lang="en-US" sz="1600" dirty="0" err="1">
                <a:solidFill>
                  <a:srgbClr val="213F99"/>
                </a:solidFill>
                <a:latin typeface="Calibri" panose="020F0502020204030204" pitchFamily="34" charset="0"/>
                <a:cs typeface="Calibri" panose="020F0502020204030204" pitchFamily="34" charset="0"/>
              </a:rPr>
              <a:t>platforma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MySMIS</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cerințe</a:t>
            </a:r>
            <a:r>
              <a:rPr lang="en-US" sz="1600" dirty="0">
                <a:solidFill>
                  <a:srgbClr val="213F99"/>
                </a:solidFill>
                <a:latin typeface="Calibri" panose="020F0502020204030204" pitchFamily="34" charset="0"/>
                <a:cs typeface="Calibri" panose="020F0502020204030204" pitchFamily="34" charset="0"/>
              </a:rPr>
              <a:t> administrative </a:t>
            </a:r>
            <a:r>
              <a:rPr lang="en-US" sz="1600" dirty="0" err="1">
                <a:solidFill>
                  <a:srgbClr val="213F99"/>
                </a:solidFill>
                <a:latin typeface="Calibri" panose="020F0502020204030204" pitchFamily="34" charset="0"/>
                <a:cs typeface="Calibri" panose="020F0502020204030204" pitchFamily="34" charset="0"/>
              </a:rPr>
              <a:t>complexe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dificultăți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îndeplinirea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condițiilor</a:t>
            </a:r>
            <a:r>
              <a:rPr lang="en-US" sz="1600" dirty="0">
                <a:solidFill>
                  <a:srgbClr val="213F99"/>
                </a:solidFill>
                <a:latin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cs typeface="Calibri" panose="020F0502020204030204" pitchFamily="34" charset="0"/>
              </a:rPr>
              <a:t>mediu</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inovare</a:t>
            </a:r>
            <a:r>
              <a:rPr lang="en-US" sz="1600" dirty="0">
                <a:solidFill>
                  <a:srgbClr val="213F99"/>
                </a:solidFill>
                <a:latin typeface="Calibri" panose="020F0502020204030204" pitchFamily="34" charset="0"/>
                <a:cs typeface="Calibri" panose="020F0502020204030204" pitchFamily="34" charset="0"/>
              </a:rPr>
              <a:t>.</a:t>
            </a:r>
          </a:p>
          <a:p>
            <a:pPr marL="285750" indent="-285750" algn="just">
              <a:spcAft>
                <a:spcPts val="1200"/>
              </a:spcAft>
              <a:buFont typeface="Arial" panose="020B0604020202020204" pitchFamily="34" charset="0"/>
              <a:buChar char="•"/>
            </a:pPr>
            <a:r>
              <a:rPr lang="en-US" sz="1600" dirty="0" err="1">
                <a:solidFill>
                  <a:srgbClr val="213F99"/>
                </a:solidFill>
                <a:latin typeface="Calibri" panose="020F0502020204030204" pitchFamily="34" charset="0"/>
                <a:cs typeface="Calibri" panose="020F0502020204030204" pitchFamily="34" charset="0"/>
              </a:rPr>
              <a:t>Programul</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contribuie</a:t>
            </a:r>
            <a:r>
              <a:rPr lang="en-US" sz="1600" dirty="0">
                <a:solidFill>
                  <a:srgbClr val="213F99"/>
                </a:solidFill>
                <a:latin typeface="Calibri" panose="020F0502020204030204" pitchFamily="34" charset="0"/>
                <a:cs typeface="Calibri" panose="020F0502020204030204" pitchFamily="34" charset="0"/>
              </a:rPr>
              <a:t> </a:t>
            </a:r>
            <a:r>
              <a:rPr lang="ro-RO" sz="1600" dirty="0">
                <a:solidFill>
                  <a:srgbClr val="213F99"/>
                </a:solidFill>
                <a:latin typeface="Calibri" panose="020F0502020204030204" pitchFamily="34" charset="0"/>
                <a:cs typeface="Calibri" panose="020F0502020204030204" pitchFamily="34" charset="0"/>
              </a:rPr>
              <a:t>direct</a:t>
            </a:r>
            <a:r>
              <a:rPr lang="en-US" sz="1600" dirty="0">
                <a:solidFill>
                  <a:srgbClr val="213F99"/>
                </a:solidFill>
                <a:latin typeface="Calibri" panose="020F0502020204030204" pitchFamily="34" charset="0"/>
                <a:cs typeface="Calibri" panose="020F0502020204030204" pitchFamily="34" charset="0"/>
              </a:rPr>
              <a:t> la </a:t>
            </a:r>
            <a:r>
              <a:rPr lang="ro-RO" sz="1600" dirty="0">
                <a:solidFill>
                  <a:srgbClr val="213F99"/>
                </a:solidFill>
                <a:latin typeface="Calibri" panose="020F0502020204030204" pitchFamily="34" charset="0"/>
                <a:cs typeface="Calibri" panose="020F0502020204030204" pitchFamily="34" charset="0"/>
              </a:rPr>
              <a:t>PNIESC prin măsură: Dezvoltarea infrastructurilor pentru combustibili alternativi (4 mil Euro FEDR, </a:t>
            </a:r>
            <a:r>
              <a:rPr lang="ro-RO" sz="1600" dirty="0">
                <a:solidFill>
                  <a:srgbClr val="213F99"/>
                </a:solidFill>
                <a:effectLst/>
                <a:latin typeface="Calibri" panose="020F0502020204030204" pitchFamily="34" charset="0"/>
                <a:ea typeface="MS Mincho" panose="02020609040205080304" pitchFamily="49" charset="-128"/>
                <a:cs typeface="Calibri" panose="020F0502020204030204" pitchFamily="34" charset="0"/>
              </a:rPr>
              <a:t>47 de puncte de realimentare/ reîncărcare), apelul de proiecte fiind în pregătire.</a:t>
            </a:r>
            <a:endParaRPr lang="en-US" sz="1600" dirty="0">
              <a:solidFill>
                <a:srgbClr val="213F99"/>
              </a:solidFill>
              <a:latin typeface="Calibri" panose="020F0502020204030204" pitchFamily="34" charset="0"/>
              <a:cs typeface="Calibri" panose="020F0502020204030204" pitchFamily="34" charset="0"/>
            </a:endParaRPr>
          </a:p>
          <a:p>
            <a:pPr marL="285750" indent="-285750" algn="just">
              <a:spcAft>
                <a:spcPts val="1200"/>
              </a:spcAft>
              <a:buFont typeface="Arial" panose="020B0604020202020204" pitchFamily="34" charset="0"/>
              <a:buChar char="•"/>
            </a:pPr>
            <a:r>
              <a:rPr lang="en-US" sz="1600" dirty="0" err="1">
                <a:solidFill>
                  <a:srgbClr val="213F99"/>
                </a:solidFill>
                <a:latin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cs typeface="Calibri" panose="020F0502020204030204" pitchFamily="34" charset="0"/>
              </a:rPr>
              <a:t> zona ITI Delta </a:t>
            </a:r>
            <a:r>
              <a:rPr lang="en-US" sz="1600" dirty="0" err="1">
                <a:solidFill>
                  <a:srgbClr val="213F99"/>
                </a:solidFill>
                <a:latin typeface="Calibri" panose="020F0502020204030204" pitchFamily="34" charset="0"/>
                <a:cs typeface="Calibri" panose="020F0502020204030204" pitchFamily="34" charset="0"/>
              </a:rPr>
              <a:t>Dunării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accesarea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fondurilor</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este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îngreunată</a:t>
            </a:r>
            <a:r>
              <a:rPr lang="en-US" sz="1600" dirty="0">
                <a:solidFill>
                  <a:srgbClr val="213F99"/>
                </a:solidFill>
                <a:latin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cs typeface="Calibri" panose="020F0502020204030204" pitchFamily="34" charset="0"/>
              </a:rPr>
              <a:t>lipsa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apelurilor</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capacitatea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redusă</a:t>
            </a:r>
            <a:r>
              <a:rPr lang="en-US" sz="1600" dirty="0">
                <a:solidFill>
                  <a:srgbClr val="213F99"/>
                </a:solidFill>
                <a:latin typeface="Calibri" panose="020F0502020204030204" pitchFamily="34" charset="0"/>
                <a:cs typeface="Calibri" panose="020F0502020204030204" pitchFamily="34" charset="0"/>
              </a:rPr>
              <a:t> a </a:t>
            </a:r>
            <a:r>
              <a:rPr lang="en-US" sz="1600" dirty="0" err="1">
                <a:solidFill>
                  <a:srgbClr val="213F99"/>
                </a:solidFill>
                <a:latin typeface="Calibri" panose="020F0502020204030204" pitchFamily="34" charset="0"/>
                <a:cs typeface="Calibri" panose="020F0502020204030204" pitchFamily="34" charset="0"/>
              </a:rPr>
              <a:t>beneficiarilor</a:t>
            </a:r>
            <a:r>
              <a:rPr lang="ro-RO" sz="1600" dirty="0">
                <a:solidFill>
                  <a:srgbClr val="213F99"/>
                </a:solidFill>
                <a:latin typeface="Calibri" panose="020F0502020204030204" pitchFamily="34" charset="0"/>
                <a:cs typeface="Calibri" panose="020F0502020204030204" pitchFamily="34" charset="0"/>
              </a:rPr>
              <a:t>, fiidn necesar</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sprijin</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personalizat</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mecanisme</a:t>
            </a:r>
            <a:r>
              <a:rPr lang="en-US" sz="1600" dirty="0">
                <a:solidFill>
                  <a:srgbClr val="213F99"/>
                </a:solidFill>
                <a:latin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cs typeface="Calibri" panose="020F0502020204030204" pitchFamily="34" charset="0"/>
              </a:rPr>
              <a:t>suport</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pentru</a:t>
            </a:r>
            <a:r>
              <a:rPr lang="en-US" sz="1600" dirty="0">
                <a:solidFill>
                  <a:srgbClr val="213F99"/>
                </a:solidFill>
                <a:latin typeface="Calibri" panose="020F0502020204030204" pitchFamily="34" charset="0"/>
                <a:cs typeface="Calibri" panose="020F0502020204030204" pitchFamily="34" charset="0"/>
              </a:rPr>
              <a:t> UAT-urile din </a:t>
            </a:r>
            <a:r>
              <a:rPr lang="en-US" sz="1600" dirty="0" err="1">
                <a:solidFill>
                  <a:srgbClr val="213F99"/>
                </a:solidFill>
                <a:latin typeface="Calibri" panose="020F0502020204030204" pitchFamily="34" charset="0"/>
                <a:cs typeface="Calibri" panose="020F0502020204030204" pitchFamily="34" charset="0"/>
              </a:rPr>
              <a:t>zonă</a:t>
            </a:r>
            <a:r>
              <a:rPr lang="en-US" sz="1600" dirty="0">
                <a:solidFill>
                  <a:srgbClr val="213F99"/>
                </a:solidFill>
                <a:latin typeface="Calibri" panose="020F0502020204030204" pitchFamily="34" charset="0"/>
                <a:cs typeface="Calibri" panose="020F0502020204030204" pitchFamily="34" charset="0"/>
              </a:rPr>
              <a:t>.</a:t>
            </a:r>
          </a:p>
        </p:txBody>
      </p:sp>
    </p:spTree>
    <p:extLst>
      <p:ext uri="{BB962C8B-B14F-4D97-AF65-F5344CB8AC3E}">
        <p14:creationId xmlns:p14="http://schemas.microsoft.com/office/powerpoint/2010/main" val="6682527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CEE0CF-D8D2-5088-E3C6-BEC664DB4DCD}"/>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EEE71CB0-5F94-C1A0-2335-60ED5783B460}"/>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FC9ACCB3-68CC-916B-7757-3907FF7881AE}"/>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E6369C66-2B97-994C-4DCE-33D561916B1F}"/>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C8C8043C-F2AF-336E-C595-CBD0DD4A580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6F3736CD-EF15-2EC9-91A8-21F2C1BD5B7D}"/>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68A75ABE-FFBB-51B5-C811-F6F09E3E766C}"/>
              </a:ext>
            </a:extLst>
          </p:cNvPr>
          <p:cNvSpPr txBox="1"/>
          <p:nvPr/>
        </p:nvSpPr>
        <p:spPr>
          <a:xfrm>
            <a:off x="1006489" y="986110"/>
            <a:ext cx="6701146" cy="369332"/>
          </a:xfrm>
          <a:prstGeom prst="rect">
            <a:avLst/>
          </a:prstGeom>
          <a:noFill/>
        </p:spPr>
        <p:txBody>
          <a:bodyPr wrap="square" rtlCol="0">
            <a:spAutoFit/>
          </a:bodyPr>
          <a:lstStyle/>
          <a:p>
            <a:pPr marL="0" marR="0" algn="just">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Recomandări </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0" name="TextBox 9">
            <a:extLst>
              <a:ext uri="{FF2B5EF4-FFF2-40B4-BE49-F238E27FC236}">
                <a16:creationId xmlns:a16="http://schemas.microsoft.com/office/drawing/2014/main" id="{B6038455-74B5-4A34-9B99-BC58BFFD2289}"/>
              </a:ext>
            </a:extLst>
          </p:cNvPr>
          <p:cNvSpPr txBox="1"/>
          <p:nvPr/>
        </p:nvSpPr>
        <p:spPr>
          <a:xfrm>
            <a:off x="562709" y="1303037"/>
            <a:ext cx="11137248" cy="5330177"/>
          </a:xfrm>
          <a:prstGeom prst="rect">
            <a:avLst/>
          </a:prstGeom>
          <a:noFill/>
        </p:spPr>
        <p:txBody>
          <a:bodyPr wrap="square" numCol="3">
            <a:spAutoFit/>
          </a:bodyPr>
          <a:lstStyle/>
          <a:p>
            <a:pPr marL="285750" indent="-285750" algn="just">
              <a:spcBef>
                <a:spcPts val="300"/>
              </a:spcBef>
              <a:spcAft>
                <a:spcPts val="300"/>
              </a:spcAft>
              <a:buFont typeface="Wingdings" panose="05000000000000000000" pitchFamily="2" charset="2"/>
              <a:buChar char="ü"/>
            </a:pPr>
            <a:r>
              <a:rPr lang="ro-RO" sz="1600" b="1" dirty="0">
                <a:solidFill>
                  <a:srgbClr val="31B349"/>
                </a:solidFill>
                <a:latin typeface="Calibri" panose="020F0502020204030204" pitchFamily="34" charset="0"/>
                <a:cs typeface="Calibri" panose="020F0502020204030204" pitchFamily="34" charset="0"/>
              </a:rPr>
              <a:t>R1. Accelerarea lansării apelurilor de proiecte </a:t>
            </a:r>
            <a:r>
              <a:rPr lang="ro-RO"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Este esențială lansarea rapidă a noilor apeluri, în special pentru zona ITI Delta Dunării, cu termene clare și sprijin extins pentru beneficiari în pregătirea cererilor de finanțare. // </a:t>
            </a:r>
            <a:r>
              <a:rPr lang="en-US" sz="1600" b="1" i="1" dirty="0" err="1">
                <a:solidFill>
                  <a:srgbClr val="F36F23"/>
                </a:solidFill>
                <a:effectLst/>
                <a:latin typeface="Calibri" panose="020F0502020204030204" pitchFamily="34" charset="0"/>
                <a:ea typeface="Times New Roman" panose="02020603050405020304" pitchFamily="18" charset="0"/>
                <a:cs typeface="Calibri" panose="020F0502020204030204" pitchFamily="34" charset="0"/>
              </a:rPr>
              <a:t>Responsabil</a:t>
            </a:r>
            <a:r>
              <a:rPr lang="en-US" sz="1600" b="1" i="1" dirty="0">
                <a:solidFill>
                  <a:srgbClr val="F36F23"/>
                </a:solidFill>
                <a:effectLst/>
                <a:latin typeface="Calibri" panose="020F0502020204030204" pitchFamily="34" charset="0"/>
                <a:ea typeface="Times New Roman" panose="02020603050405020304" pitchFamily="18" charset="0"/>
                <a:cs typeface="Calibri" panose="020F0502020204030204" pitchFamily="34" charset="0"/>
              </a:rPr>
              <a:t>:</a:t>
            </a:r>
            <a:r>
              <a:rPr lang="en-US" sz="1600" i="1" dirty="0">
                <a:solidFill>
                  <a:srgbClr val="F36F23"/>
                </a:solidFill>
                <a:effectLst/>
                <a:latin typeface="Calibri" panose="020F0502020204030204" pitchFamily="34" charset="0"/>
                <a:ea typeface="Times New Roman" panose="02020603050405020304" pitchFamily="18" charset="0"/>
                <a:cs typeface="Calibri" panose="020F0502020204030204" pitchFamily="34" charset="0"/>
              </a:rPr>
              <a:t> AM PRSE</a:t>
            </a:r>
            <a:r>
              <a:rPr lang="ro-RO" sz="1600" i="1" dirty="0">
                <a:solidFill>
                  <a:srgbClr val="F36F23"/>
                </a:solidFill>
                <a:effectLst/>
                <a:latin typeface="Calibri" panose="020F0502020204030204" pitchFamily="34" charset="0"/>
                <a:ea typeface="Times New Roman" panose="02020603050405020304" pitchFamily="18" charset="0"/>
                <a:cs typeface="Calibri" panose="020F0502020204030204" pitchFamily="34" charset="0"/>
              </a:rPr>
              <a:t>; </a:t>
            </a:r>
            <a:r>
              <a:rPr lang="en-US" sz="1600" b="1" i="1" dirty="0">
                <a:solidFill>
                  <a:srgbClr val="F36F23"/>
                </a:solidFill>
                <a:effectLst/>
                <a:latin typeface="Calibri" panose="020F0502020204030204" pitchFamily="34" charset="0"/>
                <a:ea typeface="Times New Roman" panose="02020603050405020304" pitchFamily="18" charset="0"/>
                <a:cs typeface="Calibri" panose="020F0502020204030204" pitchFamily="34" charset="0"/>
              </a:rPr>
              <a:t>Termen: </a:t>
            </a:r>
            <a:r>
              <a:rPr lang="en-US" sz="1600" i="1" dirty="0" err="1">
                <a:solidFill>
                  <a:srgbClr val="F36F23"/>
                </a:solidFill>
                <a:effectLst/>
                <a:latin typeface="Calibri" panose="020F0502020204030204" pitchFamily="34" charset="0"/>
                <a:ea typeface="Times New Roman" panose="02020603050405020304" pitchFamily="18" charset="0"/>
                <a:cs typeface="Calibri" panose="020F0502020204030204" pitchFamily="34" charset="0"/>
              </a:rPr>
              <a:t>respectarea</a:t>
            </a:r>
            <a:r>
              <a:rPr lang="en-US" sz="1600" i="1" dirty="0">
                <a:solidFill>
                  <a:srgbClr val="F36F23"/>
                </a:solidFill>
                <a:effectLst/>
                <a:latin typeface="Calibri" panose="020F0502020204030204" pitchFamily="34" charset="0"/>
                <a:ea typeface="Times New Roman" panose="02020603050405020304" pitchFamily="18" charset="0"/>
                <a:cs typeface="Calibri" panose="020F0502020204030204" pitchFamily="34" charset="0"/>
              </a:rPr>
              <a:t> </a:t>
            </a:r>
            <a:r>
              <a:rPr lang="en-US" sz="1600" i="1" dirty="0" err="1">
                <a:solidFill>
                  <a:srgbClr val="F36F23"/>
                </a:solidFill>
                <a:effectLst/>
                <a:latin typeface="Calibri" panose="020F0502020204030204" pitchFamily="34" charset="0"/>
                <a:ea typeface="Times New Roman" panose="02020603050405020304" pitchFamily="18" charset="0"/>
                <a:cs typeface="Calibri" panose="020F0502020204030204" pitchFamily="34" charset="0"/>
              </a:rPr>
              <a:t>calendarului</a:t>
            </a:r>
            <a:r>
              <a:rPr lang="en-US" sz="1600" i="1" dirty="0">
                <a:solidFill>
                  <a:srgbClr val="F36F23"/>
                </a:solidFill>
                <a:effectLst/>
                <a:latin typeface="Calibri" panose="020F0502020204030204" pitchFamily="34" charset="0"/>
                <a:ea typeface="Times New Roman" panose="02020603050405020304" pitchFamily="18" charset="0"/>
                <a:cs typeface="Calibri" panose="020F0502020204030204" pitchFamily="34" charset="0"/>
              </a:rPr>
              <a:t> de </a:t>
            </a:r>
            <a:r>
              <a:rPr lang="en-US" sz="1600" i="1" dirty="0" err="1">
                <a:solidFill>
                  <a:srgbClr val="F36F23"/>
                </a:solidFill>
                <a:effectLst/>
                <a:latin typeface="Calibri" panose="020F0502020204030204" pitchFamily="34" charset="0"/>
                <a:ea typeface="Times New Roman" panose="02020603050405020304" pitchFamily="18" charset="0"/>
                <a:cs typeface="Calibri" panose="020F0502020204030204" pitchFamily="34" charset="0"/>
              </a:rPr>
              <a:t>lansări</a:t>
            </a:r>
            <a:endParaRPr lang="en-US" sz="1600" i="1" dirty="0">
              <a:solidFill>
                <a:srgbClr val="F36F23"/>
              </a:solidFill>
              <a:effectLst/>
              <a:latin typeface="Calibri" panose="020F0502020204030204" pitchFamily="34" charset="0"/>
              <a:ea typeface="Times New Roman" panose="02020603050405020304" pitchFamily="18" charset="0"/>
              <a:cs typeface="Calibri" panose="020F0502020204030204" pitchFamily="34" charset="0"/>
            </a:endParaRPr>
          </a:p>
          <a:p>
            <a:pPr marL="285750" marR="0" indent="-285750" algn="just">
              <a:spcBef>
                <a:spcPts val="300"/>
              </a:spcBef>
              <a:spcAft>
                <a:spcPts val="300"/>
              </a:spcAft>
              <a:buFont typeface="Wingdings" panose="05000000000000000000" pitchFamily="2" charset="2"/>
              <a:buChar char="ü"/>
              <a:tabLst>
                <a:tab pos="57150" algn="l"/>
              </a:tabLst>
            </a:pPr>
            <a:r>
              <a:rPr lang="ro-RO" sz="1600" b="1" dirty="0">
                <a:solidFill>
                  <a:srgbClr val="31B349"/>
                </a:solidFill>
                <a:latin typeface="Calibri" panose="020F0502020204030204" pitchFamily="34" charset="0"/>
                <a:cs typeface="Calibri" panose="020F0502020204030204" pitchFamily="34" charset="0"/>
              </a:rPr>
              <a:t>R2. Îmbunătățirea capacității administrative a AM </a:t>
            </a:r>
            <a:r>
              <a:rPr lang="ro-RO"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Extinderea personalului (evaluatori, personal care elaborează ghidurile solicitantului, ofițeri de contractare, ofițeri de monitorizare specializați), precum și optimizarea proceselor de evaluare, selecție, contractare, implementare sunt necesare pentru a evita întârzierile. // </a:t>
            </a:r>
            <a:r>
              <a:rPr lang="en-US" sz="1600" b="1" i="1" dirty="0" err="1">
                <a:solidFill>
                  <a:srgbClr val="F36F23"/>
                </a:solidFill>
                <a:latin typeface="Calibri" panose="020F0502020204030204" pitchFamily="34" charset="0"/>
                <a:cs typeface="Calibri" panose="020F0502020204030204" pitchFamily="34" charset="0"/>
              </a:rPr>
              <a:t>Responsabil</a:t>
            </a:r>
            <a:r>
              <a:rPr lang="en-US" sz="1600" b="1" i="1" dirty="0">
                <a:solidFill>
                  <a:srgbClr val="F36F23"/>
                </a:solidFill>
                <a:latin typeface="Calibri" panose="020F0502020204030204" pitchFamily="34" charset="0"/>
                <a:cs typeface="Calibri" panose="020F0502020204030204" pitchFamily="34" charset="0"/>
              </a:rPr>
              <a:t>: </a:t>
            </a:r>
            <a:r>
              <a:rPr lang="en-US" sz="1600" i="1" dirty="0">
                <a:solidFill>
                  <a:srgbClr val="F36F23"/>
                </a:solidFill>
                <a:latin typeface="Calibri" panose="020F0502020204030204" pitchFamily="34" charset="0"/>
                <a:cs typeface="Calibri" panose="020F0502020204030204" pitchFamily="34" charset="0"/>
              </a:rPr>
              <a:t>AM PRSE</a:t>
            </a:r>
            <a:r>
              <a:rPr lang="ro-RO" sz="1600" i="1" dirty="0">
                <a:solidFill>
                  <a:srgbClr val="F36F23"/>
                </a:solidFill>
                <a:latin typeface="Calibri" panose="020F0502020204030204" pitchFamily="34" charset="0"/>
                <a:cs typeface="Calibri" panose="020F0502020204030204" pitchFamily="34" charset="0"/>
              </a:rPr>
              <a:t>; </a:t>
            </a:r>
            <a:r>
              <a:rPr lang="en-US" sz="1600" b="1" i="1" dirty="0">
                <a:solidFill>
                  <a:srgbClr val="F36F23"/>
                </a:solidFill>
                <a:latin typeface="Calibri" panose="020F0502020204030204" pitchFamily="34" charset="0"/>
                <a:cs typeface="Calibri" panose="020F0502020204030204" pitchFamily="34" charset="0"/>
              </a:rPr>
              <a:t>Termen: </a:t>
            </a:r>
            <a:r>
              <a:rPr lang="en-US" sz="1600" i="1" dirty="0">
                <a:solidFill>
                  <a:srgbClr val="F36F23"/>
                </a:solidFill>
                <a:latin typeface="Calibri" panose="020F0502020204030204" pitchFamily="34" charset="0"/>
                <a:cs typeface="Calibri" panose="020F0502020204030204" pitchFamily="34" charset="0"/>
              </a:rPr>
              <a:t>pe </a:t>
            </a:r>
            <a:r>
              <a:rPr lang="en-US" sz="1600" i="1" dirty="0" err="1">
                <a:solidFill>
                  <a:srgbClr val="F36F23"/>
                </a:solidFill>
                <a:latin typeface="Calibri" panose="020F0502020204030204" pitchFamily="34" charset="0"/>
                <a:cs typeface="Calibri" panose="020F0502020204030204" pitchFamily="34" charset="0"/>
              </a:rPr>
              <a:t>toată</a:t>
            </a:r>
            <a:r>
              <a:rPr lang="en-US" sz="1600" i="1" dirty="0">
                <a:solidFill>
                  <a:srgbClr val="F36F23"/>
                </a:solidFill>
                <a:latin typeface="Calibri" panose="020F0502020204030204" pitchFamily="34" charset="0"/>
                <a:cs typeface="Calibri" panose="020F0502020204030204" pitchFamily="34" charset="0"/>
              </a:rPr>
              <a:t> </a:t>
            </a:r>
            <a:r>
              <a:rPr lang="en-US" sz="1600" i="1" dirty="0" err="1">
                <a:solidFill>
                  <a:srgbClr val="F36F23"/>
                </a:solidFill>
                <a:latin typeface="Calibri" panose="020F0502020204030204" pitchFamily="34" charset="0"/>
                <a:cs typeface="Calibri" panose="020F0502020204030204" pitchFamily="34" charset="0"/>
              </a:rPr>
              <a:t>durata</a:t>
            </a:r>
            <a:r>
              <a:rPr lang="en-US" sz="1600" i="1" dirty="0">
                <a:solidFill>
                  <a:srgbClr val="F36F23"/>
                </a:solidFill>
                <a:latin typeface="Calibri" panose="020F0502020204030204" pitchFamily="34" charset="0"/>
                <a:cs typeface="Calibri" panose="020F0502020204030204" pitchFamily="34" charset="0"/>
              </a:rPr>
              <a:t> </a:t>
            </a:r>
            <a:r>
              <a:rPr lang="en-US" sz="1600" i="1" dirty="0" err="1">
                <a:solidFill>
                  <a:srgbClr val="F36F23"/>
                </a:solidFill>
                <a:latin typeface="Calibri" panose="020F0502020204030204" pitchFamily="34" charset="0"/>
                <a:cs typeface="Calibri" panose="020F0502020204030204" pitchFamily="34" charset="0"/>
              </a:rPr>
              <a:t>programului</a:t>
            </a:r>
            <a:endParaRPr lang="ro-RO" sz="1600" i="1" dirty="0">
              <a:solidFill>
                <a:srgbClr val="F36F23"/>
              </a:solidFill>
              <a:latin typeface="Calibri" panose="020F0502020204030204" pitchFamily="34" charset="0"/>
              <a:cs typeface="Calibri" panose="020F0502020204030204" pitchFamily="34" charset="0"/>
            </a:endParaRPr>
          </a:p>
          <a:p>
            <a:pPr marL="285750" marR="0" indent="-285750" algn="just">
              <a:spcBef>
                <a:spcPts val="300"/>
              </a:spcBef>
              <a:spcAft>
                <a:spcPts val="300"/>
              </a:spcAft>
              <a:buFont typeface="Wingdings" panose="05000000000000000000" pitchFamily="2" charset="2"/>
              <a:buChar char="ü"/>
              <a:tabLst>
                <a:tab pos="57150" algn="l"/>
              </a:tabLst>
            </a:pPr>
            <a:endParaRPr lang="en-US" sz="1600" i="1" dirty="0">
              <a:solidFill>
                <a:srgbClr val="F36F23"/>
              </a:solidFill>
              <a:latin typeface="Calibri" panose="020F0502020204030204" pitchFamily="34" charset="0"/>
              <a:cs typeface="Calibri" panose="020F0502020204030204" pitchFamily="34" charset="0"/>
            </a:endParaRPr>
          </a:p>
          <a:p>
            <a:pPr marL="285750" marR="0" indent="-285750" algn="just">
              <a:spcBef>
                <a:spcPts val="300"/>
              </a:spcBef>
              <a:spcAft>
                <a:spcPts val="300"/>
              </a:spcAft>
              <a:buFont typeface="Wingdings" panose="05000000000000000000" pitchFamily="2" charset="2"/>
              <a:buChar char="ü"/>
              <a:tabLst>
                <a:tab pos="57150" algn="l"/>
              </a:tabLst>
            </a:pPr>
            <a:r>
              <a:rPr lang="ro-RO" sz="1600" b="1" dirty="0">
                <a:solidFill>
                  <a:srgbClr val="31B349"/>
                </a:solidFill>
                <a:latin typeface="Calibri" panose="020F0502020204030204" pitchFamily="34" charset="0"/>
                <a:cs typeface="Calibri" panose="020F0502020204030204" pitchFamily="34" charset="0"/>
              </a:rPr>
              <a:t>R3. </a:t>
            </a:r>
            <a:r>
              <a:rPr lang="en-US" sz="1600" b="1" dirty="0" err="1">
                <a:solidFill>
                  <a:srgbClr val="31B349"/>
                </a:solidFill>
                <a:latin typeface="Calibri" panose="020F0502020204030204" pitchFamily="34" charset="0"/>
                <a:cs typeface="Calibri" panose="020F0502020204030204" pitchFamily="34" charset="0"/>
              </a:rPr>
              <a:t>Optimizarea</a:t>
            </a:r>
            <a:r>
              <a:rPr lang="en-US" sz="1600" b="1" dirty="0">
                <a:solidFill>
                  <a:srgbClr val="31B349"/>
                </a:solidFill>
                <a:latin typeface="Calibri" panose="020F0502020204030204" pitchFamily="34" charset="0"/>
                <a:cs typeface="Calibri" panose="020F0502020204030204" pitchFamily="34" charset="0"/>
              </a:rPr>
              <a:t> </a:t>
            </a:r>
            <a:r>
              <a:rPr lang="en-US" sz="1600" b="1" dirty="0" err="1">
                <a:solidFill>
                  <a:srgbClr val="31B349"/>
                </a:solidFill>
                <a:latin typeface="Calibri" panose="020F0502020204030204" pitchFamily="34" charset="0"/>
                <a:cs typeface="Calibri" panose="020F0502020204030204" pitchFamily="34" charset="0"/>
              </a:rPr>
              <a:t>proceselor</a:t>
            </a:r>
            <a:r>
              <a:rPr lang="en-US" sz="1600" b="1" dirty="0">
                <a:solidFill>
                  <a:srgbClr val="31B349"/>
                </a:solidFill>
                <a:latin typeface="Calibri" panose="020F0502020204030204" pitchFamily="34" charset="0"/>
                <a:cs typeface="Calibri" panose="020F0502020204030204" pitchFamily="34" charset="0"/>
              </a:rPr>
              <a:t> administrative </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a:t>
            </a:r>
            <a:r>
              <a:rPr lang="ro-RO"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Simplificarea</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documentației</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solicitate,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eliminarea</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redundanțelor</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în</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raportare</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și</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adaptarea</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mecanismelor</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de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revizuire</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a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bugetelor</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proiectelor</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pentru</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a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reflecta</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creșterile</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de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prețuri</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din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piață</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a:t>
            </a:r>
            <a:r>
              <a:rPr lang="ro-RO"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 </a:t>
            </a:r>
            <a:r>
              <a:rPr lang="en-US" sz="1600" b="1" i="1" dirty="0" err="1">
                <a:solidFill>
                  <a:srgbClr val="F36F23"/>
                </a:solidFill>
                <a:latin typeface="Calibri" panose="020F0502020204030204" pitchFamily="34" charset="0"/>
                <a:cs typeface="Calibri" panose="020F0502020204030204" pitchFamily="34" charset="0"/>
              </a:rPr>
              <a:t>Responsabili</a:t>
            </a:r>
            <a:r>
              <a:rPr lang="en-US" sz="1600" b="1" i="1" dirty="0">
                <a:solidFill>
                  <a:srgbClr val="F36F23"/>
                </a:solidFill>
                <a:latin typeface="Calibri" panose="020F0502020204030204" pitchFamily="34" charset="0"/>
                <a:cs typeface="Calibri" panose="020F0502020204030204" pitchFamily="34" charset="0"/>
              </a:rPr>
              <a:t>: </a:t>
            </a:r>
            <a:r>
              <a:rPr lang="en-US" sz="1600" i="1" dirty="0">
                <a:solidFill>
                  <a:srgbClr val="F36F23"/>
                </a:solidFill>
                <a:latin typeface="Calibri" panose="020F0502020204030204" pitchFamily="34" charset="0"/>
                <a:cs typeface="Calibri" panose="020F0502020204030204" pitchFamily="34" charset="0"/>
              </a:rPr>
              <a:t>MIPE (</a:t>
            </a:r>
            <a:r>
              <a:rPr lang="en-US" sz="1600" i="1" dirty="0" err="1">
                <a:solidFill>
                  <a:srgbClr val="F36F23"/>
                </a:solidFill>
                <a:latin typeface="Calibri" panose="020F0502020204030204" pitchFamily="34" charset="0"/>
                <a:cs typeface="Calibri" panose="020F0502020204030204" pitchFamily="34" charset="0"/>
              </a:rPr>
              <a:t>MySMIS</a:t>
            </a:r>
            <a:r>
              <a:rPr lang="en-US" sz="1600" i="1" dirty="0">
                <a:solidFill>
                  <a:srgbClr val="F36F23"/>
                </a:solidFill>
                <a:latin typeface="Calibri" panose="020F0502020204030204" pitchFamily="34" charset="0"/>
                <a:cs typeface="Calibri" panose="020F0502020204030204" pitchFamily="34" charset="0"/>
              </a:rPr>
              <a:t>) / AM PRSE</a:t>
            </a:r>
            <a:r>
              <a:rPr lang="ro-RO" sz="1600" i="1" dirty="0">
                <a:solidFill>
                  <a:srgbClr val="F36F23"/>
                </a:solidFill>
                <a:latin typeface="Calibri" panose="020F0502020204030204" pitchFamily="34" charset="0"/>
                <a:cs typeface="Calibri" panose="020F0502020204030204" pitchFamily="34" charset="0"/>
              </a:rPr>
              <a:t>; </a:t>
            </a:r>
            <a:r>
              <a:rPr lang="en-US" sz="1600" b="1" i="1" dirty="0">
                <a:solidFill>
                  <a:srgbClr val="F36F23"/>
                </a:solidFill>
                <a:latin typeface="Calibri" panose="020F0502020204030204" pitchFamily="34" charset="0"/>
                <a:cs typeface="Calibri" panose="020F0502020204030204" pitchFamily="34" charset="0"/>
              </a:rPr>
              <a:t>Termen: </a:t>
            </a:r>
            <a:r>
              <a:rPr lang="en-US" sz="1600" i="1" dirty="0" err="1">
                <a:solidFill>
                  <a:srgbClr val="F36F23"/>
                </a:solidFill>
                <a:latin typeface="Calibri" panose="020F0502020204030204" pitchFamily="34" charset="0"/>
                <a:cs typeface="Calibri" panose="020F0502020204030204" pitchFamily="34" charset="0"/>
              </a:rPr>
              <a:t>imediat</a:t>
            </a:r>
            <a:r>
              <a:rPr lang="en-US" sz="1600" i="1" dirty="0">
                <a:solidFill>
                  <a:srgbClr val="F36F23"/>
                </a:solidFill>
                <a:latin typeface="Calibri" panose="020F0502020204030204" pitchFamily="34" charset="0"/>
                <a:cs typeface="Calibri" panose="020F0502020204030204" pitchFamily="34" charset="0"/>
              </a:rPr>
              <a:t> / </a:t>
            </a:r>
            <a:r>
              <a:rPr lang="en-US" sz="1600" i="1" dirty="0" err="1">
                <a:solidFill>
                  <a:srgbClr val="F36F23"/>
                </a:solidFill>
                <a:latin typeface="Calibri" panose="020F0502020204030204" pitchFamily="34" charset="0"/>
                <a:cs typeface="Calibri" panose="020F0502020204030204" pitchFamily="34" charset="0"/>
              </a:rPr>
              <a:t>continuu</a:t>
            </a:r>
            <a:r>
              <a:rPr lang="en-US" sz="1600" i="1" dirty="0">
                <a:solidFill>
                  <a:srgbClr val="F36F23"/>
                </a:solidFill>
                <a:latin typeface="Calibri" panose="020F0502020204030204" pitchFamily="34" charset="0"/>
                <a:cs typeface="Calibri" panose="020F0502020204030204" pitchFamily="34" charset="0"/>
              </a:rPr>
              <a:t>, pe </a:t>
            </a:r>
            <a:r>
              <a:rPr lang="en-US" sz="1600" i="1" dirty="0" err="1">
                <a:solidFill>
                  <a:srgbClr val="F36F23"/>
                </a:solidFill>
                <a:latin typeface="Calibri" panose="020F0502020204030204" pitchFamily="34" charset="0"/>
                <a:cs typeface="Calibri" panose="020F0502020204030204" pitchFamily="34" charset="0"/>
              </a:rPr>
              <a:t>toată</a:t>
            </a:r>
            <a:r>
              <a:rPr lang="en-US" sz="1600" i="1" dirty="0">
                <a:solidFill>
                  <a:srgbClr val="F36F23"/>
                </a:solidFill>
                <a:latin typeface="Calibri" panose="020F0502020204030204" pitchFamily="34" charset="0"/>
                <a:cs typeface="Calibri" panose="020F0502020204030204" pitchFamily="34" charset="0"/>
              </a:rPr>
              <a:t> </a:t>
            </a:r>
            <a:r>
              <a:rPr lang="en-US" sz="1600" i="1" dirty="0" err="1">
                <a:solidFill>
                  <a:srgbClr val="F36F23"/>
                </a:solidFill>
                <a:latin typeface="Calibri" panose="020F0502020204030204" pitchFamily="34" charset="0"/>
                <a:cs typeface="Calibri" panose="020F0502020204030204" pitchFamily="34" charset="0"/>
              </a:rPr>
              <a:t>perioada</a:t>
            </a:r>
            <a:r>
              <a:rPr lang="en-US" sz="1600" i="1" dirty="0">
                <a:solidFill>
                  <a:srgbClr val="F36F23"/>
                </a:solidFill>
                <a:latin typeface="Calibri" panose="020F0502020204030204" pitchFamily="34" charset="0"/>
                <a:cs typeface="Calibri" panose="020F0502020204030204" pitchFamily="34" charset="0"/>
              </a:rPr>
              <a:t> </a:t>
            </a:r>
            <a:endParaRPr lang="ro-RO" sz="1600" i="1" dirty="0">
              <a:solidFill>
                <a:srgbClr val="F36F23"/>
              </a:solidFill>
              <a:latin typeface="Calibri" panose="020F0502020204030204" pitchFamily="34" charset="0"/>
              <a:cs typeface="Calibri" panose="020F0502020204030204" pitchFamily="34" charset="0"/>
            </a:endParaRPr>
          </a:p>
          <a:p>
            <a:pPr marL="285750" marR="0" indent="-285750" algn="just">
              <a:spcBef>
                <a:spcPts val="300"/>
              </a:spcBef>
              <a:spcAft>
                <a:spcPts val="300"/>
              </a:spcAft>
              <a:buFont typeface="Wingdings" panose="05000000000000000000" pitchFamily="2" charset="2"/>
              <a:buChar char="ü"/>
              <a:tabLst>
                <a:tab pos="57150" algn="l"/>
              </a:tabLst>
            </a:pPr>
            <a:r>
              <a:rPr lang="ro-RO" sz="1600" b="1" dirty="0">
                <a:solidFill>
                  <a:srgbClr val="31B349"/>
                </a:solidFill>
                <a:latin typeface="Calibri" panose="020F0502020204030204" pitchFamily="34" charset="0"/>
                <a:cs typeface="Calibri" panose="020F0502020204030204" pitchFamily="34" charset="0"/>
              </a:rPr>
              <a:t>R4. </a:t>
            </a:r>
            <a:r>
              <a:rPr lang="en-US" sz="1600" b="1" dirty="0" err="1">
                <a:solidFill>
                  <a:srgbClr val="31B349"/>
                </a:solidFill>
                <a:latin typeface="Calibri" panose="020F0502020204030204" pitchFamily="34" charset="0"/>
                <a:cs typeface="Calibri" panose="020F0502020204030204" pitchFamily="34" charset="0"/>
              </a:rPr>
              <a:t>Creșterea</a:t>
            </a:r>
            <a:r>
              <a:rPr lang="en-US" sz="1600" b="1" dirty="0">
                <a:solidFill>
                  <a:srgbClr val="31B349"/>
                </a:solidFill>
                <a:latin typeface="Calibri" panose="020F0502020204030204" pitchFamily="34" charset="0"/>
                <a:cs typeface="Calibri" panose="020F0502020204030204" pitchFamily="34" charset="0"/>
              </a:rPr>
              <a:t> </a:t>
            </a:r>
            <a:r>
              <a:rPr lang="en-US" sz="1600" b="1" dirty="0" err="1">
                <a:solidFill>
                  <a:srgbClr val="31B349"/>
                </a:solidFill>
                <a:latin typeface="Calibri" panose="020F0502020204030204" pitchFamily="34" charset="0"/>
                <a:cs typeface="Calibri" panose="020F0502020204030204" pitchFamily="34" charset="0"/>
              </a:rPr>
              <a:t>sprijinului</a:t>
            </a:r>
            <a:r>
              <a:rPr lang="en-US" sz="1600" b="1" dirty="0">
                <a:solidFill>
                  <a:srgbClr val="31B349"/>
                </a:solidFill>
                <a:latin typeface="Calibri" panose="020F0502020204030204" pitchFamily="34" charset="0"/>
                <a:cs typeface="Calibri" panose="020F0502020204030204" pitchFamily="34" charset="0"/>
              </a:rPr>
              <a:t> </a:t>
            </a:r>
            <a:r>
              <a:rPr lang="en-US" sz="1600" b="1" dirty="0" err="1">
                <a:solidFill>
                  <a:srgbClr val="31B349"/>
                </a:solidFill>
                <a:latin typeface="Calibri" panose="020F0502020204030204" pitchFamily="34" charset="0"/>
                <a:cs typeface="Calibri" panose="020F0502020204030204" pitchFamily="34" charset="0"/>
              </a:rPr>
              <a:t>tehnic</a:t>
            </a:r>
            <a:r>
              <a:rPr lang="en-US" sz="1600" b="1" dirty="0">
                <a:solidFill>
                  <a:srgbClr val="31B349"/>
                </a:solidFill>
                <a:latin typeface="Calibri" panose="020F0502020204030204" pitchFamily="34" charset="0"/>
                <a:cs typeface="Calibri" panose="020F0502020204030204" pitchFamily="34" charset="0"/>
              </a:rPr>
              <a:t> </a:t>
            </a:r>
            <a:r>
              <a:rPr lang="en-US" sz="1600" b="1" dirty="0" err="1">
                <a:solidFill>
                  <a:srgbClr val="31B349"/>
                </a:solidFill>
                <a:latin typeface="Calibri" panose="020F0502020204030204" pitchFamily="34" charset="0"/>
                <a:cs typeface="Calibri" panose="020F0502020204030204" pitchFamily="34" charset="0"/>
              </a:rPr>
              <a:t>și</a:t>
            </a:r>
            <a:r>
              <a:rPr lang="en-US" sz="1600" b="1" dirty="0">
                <a:solidFill>
                  <a:srgbClr val="31B349"/>
                </a:solidFill>
                <a:latin typeface="Calibri" panose="020F0502020204030204" pitchFamily="34" charset="0"/>
                <a:cs typeface="Calibri" panose="020F0502020204030204" pitchFamily="34" charset="0"/>
              </a:rPr>
              <a:t> </a:t>
            </a:r>
            <a:r>
              <a:rPr lang="en-US" sz="1600" b="1" dirty="0" err="1">
                <a:solidFill>
                  <a:srgbClr val="31B349"/>
                </a:solidFill>
                <a:latin typeface="Calibri" panose="020F0502020204030204" pitchFamily="34" charset="0"/>
                <a:cs typeface="Calibri" panose="020F0502020204030204" pitchFamily="34" charset="0"/>
              </a:rPr>
              <a:t>administrativ</a:t>
            </a:r>
            <a:r>
              <a:rPr lang="en-US" sz="1600" b="1" dirty="0">
                <a:solidFill>
                  <a:srgbClr val="31B349"/>
                </a:solidFill>
                <a:latin typeface="Calibri" panose="020F0502020204030204" pitchFamily="34" charset="0"/>
                <a:cs typeface="Calibri" panose="020F0502020204030204" pitchFamily="34" charset="0"/>
              </a:rPr>
              <a:t> </a:t>
            </a:r>
            <a:r>
              <a:rPr lang="en-US" sz="1600" b="1" dirty="0" err="1">
                <a:solidFill>
                  <a:srgbClr val="31B349"/>
                </a:solidFill>
                <a:latin typeface="Calibri" panose="020F0502020204030204" pitchFamily="34" charset="0"/>
                <a:cs typeface="Calibri" panose="020F0502020204030204" pitchFamily="34" charset="0"/>
              </a:rPr>
              <a:t>oferit</a:t>
            </a:r>
            <a:r>
              <a:rPr lang="en-US" sz="1600" b="1" dirty="0">
                <a:solidFill>
                  <a:srgbClr val="31B349"/>
                </a:solidFill>
                <a:latin typeface="Calibri" panose="020F0502020204030204" pitchFamily="34" charset="0"/>
                <a:cs typeface="Calibri" panose="020F0502020204030204" pitchFamily="34" charset="0"/>
              </a:rPr>
              <a:t> </a:t>
            </a:r>
            <a:r>
              <a:rPr lang="en-US" sz="1600" b="1" dirty="0" err="1">
                <a:solidFill>
                  <a:srgbClr val="31B349"/>
                </a:solidFill>
                <a:latin typeface="Calibri" panose="020F0502020204030204" pitchFamily="34" charset="0"/>
                <a:cs typeface="Calibri" panose="020F0502020204030204" pitchFamily="34" charset="0"/>
              </a:rPr>
              <a:t>beneficiarilor</a:t>
            </a:r>
            <a:r>
              <a:rPr lang="en-US" sz="1600" b="1" dirty="0">
                <a:solidFill>
                  <a:srgbClr val="31B349"/>
                </a:solidFill>
                <a:latin typeface="Calibri" panose="020F0502020204030204" pitchFamily="34" charset="0"/>
                <a:cs typeface="Calibri" panose="020F0502020204030204" pitchFamily="34" charset="0"/>
              </a:rPr>
              <a:t>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prin</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ghiduri</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metodologice</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detaliate</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sesiuni</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de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instruire</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periodice</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și</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suport</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dedicat</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pentru</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depășirea</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dificultăților</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legate de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platforma</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a:t>
            </a:r>
            <a:r>
              <a:rPr lang="ro-RO"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MySMIS</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și</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cerințele</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DNSH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și</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PEDS.</a:t>
            </a:r>
            <a:r>
              <a:rPr lang="ro-RO"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 </a:t>
            </a:r>
            <a:r>
              <a:rPr lang="en-US" sz="1600" b="1" i="1" dirty="0" err="1">
                <a:solidFill>
                  <a:srgbClr val="F36F23"/>
                </a:solidFill>
                <a:latin typeface="Calibri" panose="020F0502020204030204" pitchFamily="34" charset="0"/>
                <a:cs typeface="Calibri" panose="020F0502020204030204" pitchFamily="34" charset="0"/>
              </a:rPr>
              <a:t>Responsabili</a:t>
            </a:r>
            <a:r>
              <a:rPr lang="en-US" sz="1600" b="1" i="1" dirty="0">
                <a:solidFill>
                  <a:srgbClr val="F36F23"/>
                </a:solidFill>
                <a:latin typeface="Calibri" panose="020F0502020204030204" pitchFamily="34" charset="0"/>
                <a:cs typeface="Calibri" panose="020F0502020204030204" pitchFamily="34" charset="0"/>
              </a:rPr>
              <a:t>: </a:t>
            </a:r>
            <a:r>
              <a:rPr lang="en-US" sz="1600" i="1" dirty="0">
                <a:solidFill>
                  <a:srgbClr val="F36F23"/>
                </a:solidFill>
                <a:latin typeface="Calibri" panose="020F0502020204030204" pitchFamily="34" charset="0"/>
                <a:cs typeface="Calibri" panose="020F0502020204030204" pitchFamily="34" charset="0"/>
              </a:rPr>
              <a:t>MIPE (</a:t>
            </a:r>
            <a:r>
              <a:rPr lang="en-US" sz="1600" i="1" dirty="0" err="1">
                <a:solidFill>
                  <a:srgbClr val="F36F23"/>
                </a:solidFill>
                <a:latin typeface="Calibri" panose="020F0502020204030204" pitchFamily="34" charset="0"/>
                <a:cs typeface="Calibri" panose="020F0502020204030204" pitchFamily="34" charset="0"/>
              </a:rPr>
              <a:t>MySMIS</a:t>
            </a:r>
            <a:r>
              <a:rPr lang="en-US" sz="1600" i="1" dirty="0">
                <a:solidFill>
                  <a:srgbClr val="F36F23"/>
                </a:solidFill>
                <a:latin typeface="Calibri" panose="020F0502020204030204" pitchFamily="34" charset="0"/>
                <a:cs typeface="Calibri" panose="020F0502020204030204" pitchFamily="34" charset="0"/>
              </a:rPr>
              <a:t>) / AM PRSE</a:t>
            </a:r>
            <a:r>
              <a:rPr lang="ro-RO" sz="1600" i="1" dirty="0">
                <a:solidFill>
                  <a:srgbClr val="F36F23"/>
                </a:solidFill>
                <a:latin typeface="Calibri" panose="020F0502020204030204" pitchFamily="34" charset="0"/>
                <a:cs typeface="Calibri" panose="020F0502020204030204" pitchFamily="34" charset="0"/>
              </a:rPr>
              <a:t>; </a:t>
            </a:r>
            <a:r>
              <a:rPr lang="en-US" sz="1600" b="1" i="1" dirty="0">
                <a:solidFill>
                  <a:srgbClr val="F36F23"/>
                </a:solidFill>
                <a:latin typeface="Calibri" panose="020F0502020204030204" pitchFamily="34" charset="0"/>
                <a:cs typeface="Calibri" panose="020F0502020204030204" pitchFamily="34" charset="0"/>
              </a:rPr>
              <a:t>Termen: </a:t>
            </a:r>
            <a:r>
              <a:rPr lang="en-US" sz="1600" i="1" dirty="0" err="1">
                <a:solidFill>
                  <a:srgbClr val="F36F23"/>
                </a:solidFill>
                <a:latin typeface="Calibri" panose="020F0502020204030204" pitchFamily="34" charset="0"/>
                <a:cs typeface="Calibri" panose="020F0502020204030204" pitchFamily="34" charset="0"/>
              </a:rPr>
              <a:t>imediat</a:t>
            </a:r>
            <a:r>
              <a:rPr lang="en-US" sz="1600" i="1" dirty="0">
                <a:solidFill>
                  <a:srgbClr val="F36F23"/>
                </a:solidFill>
                <a:latin typeface="Calibri" panose="020F0502020204030204" pitchFamily="34" charset="0"/>
                <a:cs typeface="Calibri" panose="020F0502020204030204" pitchFamily="34" charset="0"/>
              </a:rPr>
              <a:t> / </a:t>
            </a:r>
            <a:r>
              <a:rPr lang="en-US" sz="1600" i="1" dirty="0" err="1">
                <a:solidFill>
                  <a:srgbClr val="F36F23"/>
                </a:solidFill>
                <a:latin typeface="Calibri" panose="020F0502020204030204" pitchFamily="34" charset="0"/>
                <a:cs typeface="Calibri" panose="020F0502020204030204" pitchFamily="34" charset="0"/>
              </a:rPr>
              <a:t>continuu</a:t>
            </a:r>
            <a:r>
              <a:rPr lang="en-US" sz="1600" i="1" dirty="0">
                <a:solidFill>
                  <a:srgbClr val="F36F23"/>
                </a:solidFill>
                <a:latin typeface="Calibri" panose="020F0502020204030204" pitchFamily="34" charset="0"/>
                <a:cs typeface="Calibri" panose="020F0502020204030204" pitchFamily="34" charset="0"/>
              </a:rPr>
              <a:t>, pe </a:t>
            </a:r>
            <a:r>
              <a:rPr lang="en-US" sz="1600" i="1" dirty="0" err="1">
                <a:solidFill>
                  <a:srgbClr val="F36F23"/>
                </a:solidFill>
                <a:latin typeface="Calibri" panose="020F0502020204030204" pitchFamily="34" charset="0"/>
                <a:cs typeface="Calibri" panose="020F0502020204030204" pitchFamily="34" charset="0"/>
              </a:rPr>
              <a:t>toată</a:t>
            </a:r>
            <a:r>
              <a:rPr lang="en-US" sz="1600" i="1" dirty="0">
                <a:solidFill>
                  <a:srgbClr val="F36F23"/>
                </a:solidFill>
                <a:latin typeface="Calibri" panose="020F0502020204030204" pitchFamily="34" charset="0"/>
                <a:cs typeface="Calibri" panose="020F0502020204030204" pitchFamily="34" charset="0"/>
              </a:rPr>
              <a:t> </a:t>
            </a:r>
            <a:r>
              <a:rPr lang="en-US" sz="1600" i="1" dirty="0" err="1">
                <a:solidFill>
                  <a:srgbClr val="F36F23"/>
                </a:solidFill>
                <a:latin typeface="Calibri" panose="020F0502020204030204" pitchFamily="34" charset="0"/>
                <a:cs typeface="Calibri" panose="020F0502020204030204" pitchFamily="34" charset="0"/>
              </a:rPr>
              <a:t>perioada</a:t>
            </a:r>
            <a:r>
              <a:rPr lang="en-US" sz="1600" i="1" dirty="0">
                <a:solidFill>
                  <a:srgbClr val="F36F23"/>
                </a:solidFill>
                <a:latin typeface="Calibri" panose="020F0502020204030204" pitchFamily="34" charset="0"/>
                <a:cs typeface="Calibri" panose="020F0502020204030204" pitchFamily="34" charset="0"/>
              </a:rPr>
              <a:t> </a:t>
            </a:r>
            <a:endParaRPr lang="ro-RO" sz="1600" i="1" dirty="0">
              <a:solidFill>
                <a:srgbClr val="F36F23"/>
              </a:solidFill>
              <a:latin typeface="Calibri" panose="020F0502020204030204" pitchFamily="34" charset="0"/>
              <a:cs typeface="Calibri" panose="020F0502020204030204" pitchFamily="34" charset="0"/>
            </a:endParaRPr>
          </a:p>
          <a:p>
            <a:pPr marL="285750" marR="0" indent="-285750" algn="just">
              <a:spcBef>
                <a:spcPts val="300"/>
              </a:spcBef>
              <a:spcAft>
                <a:spcPts val="300"/>
              </a:spcAft>
              <a:buFont typeface="Wingdings" panose="05000000000000000000" pitchFamily="2" charset="2"/>
              <a:buChar char="ü"/>
              <a:tabLst>
                <a:tab pos="57150" algn="l"/>
              </a:tabLst>
            </a:pPr>
            <a:endParaRPr lang="ro-RO" sz="1600" b="1" i="1" dirty="0">
              <a:solidFill>
                <a:srgbClr val="F36F23"/>
              </a:solidFill>
              <a:latin typeface="Calibri" panose="020F0502020204030204" pitchFamily="34" charset="0"/>
              <a:cs typeface="Calibri" panose="020F0502020204030204" pitchFamily="34" charset="0"/>
            </a:endParaRPr>
          </a:p>
          <a:p>
            <a:pPr marL="285750" marR="0" indent="-285750" algn="just">
              <a:spcBef>
                <a:spcPts val="300"/>
              </a:spcBef>
              <a:spcAft>
                <a:spcPts val="300"/>
              </a:spcAft>
              <a:buFont typeface="Wingdings" panose="05000000000000000000" pitchFamily="2" charset="2"/>
              <a:buChar char="ü"/>
              <a:tabLst>
                <a:tab pos="57150" algn="l"/>
              </a:tabLst>
            </a:pPr>
            <a:endParaRPr lang="ro-RO" sz="1600" b="1" i="1" dirty="0">
              <a:solidFill>
                <a:srgbClr val="F36F23"/>
              </a:solidFill>
              <a:latin typeface="Calibri" panose="020F0502020204030204" pitchFamily="34" charset="0"/>
              <a:cs typeface="Calibri" panose="020F0502020204030204" pitchFamily="34" charset="0"/>
            </a:endParaRPr>
          </a:p>
          <a:p>
            <a:pPr marL="285750" marR="0" indent="-285750" algn="just">
              <a:spcBef>
                <a:spcPts val="300"/>
              </a:spcBef>
              <a:spcAft>
                <a:spcPts val="300"/>
              </a:spcAft>
              <a:buFont typeface="Wingdings" panose="05000000000000000000" pitchFamily="2" charset="2"/>
              <a:buChar char="ü"/>
              <a:tabLst>
                <a:tab pos="57150" algn="l"/>
              </a:tabLst>
            </a:pPr>
            <a:r>
              <a:rPr lang="ro-RO" sz="1600" b="1" dirty="0">
                <a:solidFill>
                  <a:srgbClr val="31B349"/>
                </a:solidFill>
                <a:latin typeface="Calibri" panose="020F0502020204030204" pitchFamily="34" charset="0"/>
                <a:cs typeface="Calibri" panose="020F0502020204030204" pitchFamily="34" charset="0"/>
              </a:rPr>
              <a:t>R5. Lansarea unor campanii de informare și educație privind beneficiile utilizării combustibililor alternativi </a:t>
            </a:r>
            <a:r>
              <a:rPr lang="ro-RO"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pentru a crește interesul beneficiarilor de a dezvolta infrastructura aferentă. De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exemplu</a:t>
            </a:r>
            <a:r>
              <a:rPr lang="ro-RO"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Promovarea în rândul beneficiarilor a acestor investiții ca o măsură DNSH. // </a:t>
            </a:r>
            <a:r>
              <a:rPr lang="en-US" sz="1600" b="1" i="1" dirty="0" err="1">
                <a:solidFill>
                  <a:srgbClr val="F36F23"/>
                </a:solidFill>
                <a:latin typeface="Calibri" panose="020F0502020204030204" pitchFamily="34" charset="0"/>
                <a:cs typeface="Calibri" panose="020F0502020204030204" pitchFamily="34" charset="0"/>
              </a:rPr>
              <a:t>Responsabil</a:t>
            </a:r>
            <a:r>
              <a:rPr lang="en-US" sz="1600" b="1" i="1" dirty="0">
                <a:solidFill>
                  <a:srgbClr val="F36F23"/>
                </a:solidFill>
                <a:latin typeface="Calibri" panose="020F0502020204030204" pitchFamily="34" charset="0"/>
                <a:cs typeface="Calibri" panose="020F0502020204030204" pitchFamily="34" charset="0"/>
              </a:rPr>
              <a:t>: </a:t>
            </a:r>
            <a:r>
              <a:rPr lang="en-US" sz="1600" i="1" dirty="0">
                <a:solidFill>
                  <a:srgbClr val="F36F23"/>
                </a:solidFill>
                <a:latin typeface="Calibri" panose="020F0502020204030204" pitchFamily="34" charset="0"/>
                <a:cs typeface="Calibri" panose="020F0502020204030204" pitchFamily="34" charset="0"/>
              </a:rPr>
              <a:t>AM PRSE</a:t>
            </a:r>
            <a:r>
              <a:rPr lang="ro-RO" sz="1600" i="1" dirty="0">
                <a:solidFill>
                  <a:srgbClr val="F36F23"/>
                </a:solidFill>
                <a:latin typeface="Calibri" panose="020F0502020204030204" pitchFamily="34" charset="0"/>
                <a:cs typeface="Calibri" panose="020F0502020204030204" pitchFamily="34" charset="0"/>
              </a:rPr>
              <a:t>; </a:t>
            </a:r>
            <a:r>
              <a:rPr lang="en-US" sz="1600" b="1" i="1" dirty="0">
                <a:solidFill>
                  <a:srgbClr val="F36F23"/>
                </a:solidFill>
                <a:latin typeface="Calibri" panose="020F0502020204030204" pitchFamily="34" charset="0"/>
                <a:cs typeface="Calibri" panose="020F0502020204030204" pitchFamily="34" charset="0"/>
              </a:rPr>
              <a:t>Termen: </a:t>
            </a:r>
            <a:r>
              <a:rPr lang="en-US" sz="1600" i="1" dirty="0" err="1">
                <a:solidFill>
                  <a:srgbClr val="F36F23"/>
                </a:solidFill>
                <a:latin typeface="Calibri" panose="020F0502020204030204" pitchFamily="34" charset="0"/>
                <a:cs typeface="Calibri" panose="020F0502020204030204" pitchFamily="34" charset="0"/>
              </a:rPr>
              <a:t>imediat</a:t>
            </a:r>
            <a:r>
              <a:rPr lang="en-US" sz="1600" i="1" dirty="0">
                <a:solidFill>
                  <a:srgbClr val="F36F23"/>
                </a:solidFill>
                <a:latin typeface="Calibri" panose="020F0502020204030204" pitchFamily="34" charset="0"/>
                <a:cs typeface="Calibri" panose="020F0502020204030204" pitchFamily="34" charset="0"/>
              </a:rPr>
              <a:t> (</a:t>
            </a:r>
            <a:r>
              <a:rPr lang="en-US" sz="1600" i="1" dirty="0" err="1">
                <a:solidFill>
                  <a:srgbClr val="F36F23"/>
                </a:solidFill>
                <a:latin typeface="Calibri" panose="020F0502020204030204" pitchFamily="34" charset="0"/>
                <a:cs typeface="Calibri" panose="020F0502020204030204" pitchFamily="34" charset="0"/>
              </a:rPr>
              <a:t>corelare</a:t>
            </a:r>
            <a:r>
              <a:rPr lang="en-US" sz="1600" i="1" dirty="0">
                <a:solidFill>
                  <a:srgbClr val="F36F23"/>
                </a:solidFill>
                <a:latin typeface="Calibri" panose="020F0502020204030204" pitchFamily="34" charset="0"/>
                <a:cs typeface="Calibri" panose="020F0502020204030204" pitchFamily="34" charset="0"/>
              </a:rPr>
              <a:t> cu </a:t>
            </a:r>
            <a:r>
              <a:rPr lang="en-US" sz="1600" i="1" dirty="0" err="1">
                <a:solidFill>
                  <a:srgbClr val="F36F23"/>
                </a:solidFill>
                <a:latin typeface="Calibri" panose="020F0502020204030204" pitchFamily="34" charset="0"/>
                <a:cs typeface="Calibri" panose="020F0502020204030204" pitchFamily="34" charset="0"/>
              </a:rPr>
              <a:t>calendarul</a:t>
            </a:r>
            <a:r>
              <a:rPr lang="en-US" sz="1600" i="1" dirty="0">
                <a:solidFill>
                  <a:srgbClr val="F36F23"/>
                </a:solidFill>
                <a:latin typeface="Calibri" panose="020F0502020204030204" pitchFamily="34" charset="0"/>
                <a:cs typeface="Calibri" panose="020F0502020204030204" pitchFamily="34" charset="0"/>
              </a:rPr>
              <a:t> de </a:t>
            </a:r>
            <a:r>
              <a:rPr lang="en-US" sz="1600" i="1" dirty="0" err="1">
                <a:solidFill>
                  <a:srgbClr val="F36F23"/>
                </a:solidFill>
                <a:latin typeface="Calibri" panose="020F0502020204030204" pitchFamily="34" charset="0"/>
                <a:cs typeface="Calibri" panose="020F0502020204030204" pitchFamily="34" charset="0"/>
              </a:rPr>
              <a:t>lansări</a:t>
            </a:r>
            <a:r>
              <a:rPr lang="en-US" sz="1600" i="1" dirty="0">
                <a:solidFill>
                  <a:srgbClr val="F36F23"/>
                </a:solidFill>
                <a:latin typeface="Calibri" panose="020F0502020204030204" pitchFamily="34" charset="0"/>
                <a:cs typeface="Calibri" panose="020F0502020204030204" pitchFamily="34" charset="0"/>
              </a:rPr>
              <a:t>)</a:t>
            </a:r>
          </a:p>
          <a:p>
            <a:pPr marL="285750" indent="-285750" algn="just">
              <a:spcBef>
                <a:spcPts val="300"/>
              </a:spcBef>
              <a:spcAft>
                <a:spcPts val="300"/>
              </a:spcAft>
              <a:buFont typeface="Wingdings" panose="05000000000000000000" pitchFamily="2" charset="2"/>
              <a:buChar char="ü"/>
              <a:tabLst>
                <a:tab pos="57150" algn="l"/>
              </a:tabLst>
            </a:pPr>
            <a:r>
              <a:rPr lang="ro-RO" sz="1600" b="1" dirty="0">
                <a:solidFill>
                  <a:srgbClr val="31B349"/>
                </a:solidFill>
                <a:latin typeface="Calibri" panose="020F0502020204030204" pitchFamily="34" charset="0"/>
                <a:cs typeface="Calibri" panose="020F0502020204030204" pitchFamily="34" charset="0"/>
              </a:rPr>
              <a:t>R6. Asistență tehnică personalizată pentru beneficiarii cu capacitate administrativă redusă</a:t>
            </a:r>
            <a:r>
              <a:rPr lang="ro-RO"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în special orașele mici, pentru a evita blocajele și întârzierile. // </a:t>
            </a:r>
            <a:r>
              <a:rPr lang="en-US" sz="1600" b="1" i="1" dirty="0" err="1">
                <a:solidFill>
                  <a:srgbClr val="F36F23"/>
                </a:solidFill>
                <a:latin typeface="Calibri" panose="020F0502020204030204" pitchFamily="34" charset="0"/>
                <a:cs typeface="Calibri" panose="020F0502020204030204" pitchFamily="34" charset="0"/>
              </a:rPr>
              <a:t>Responsabil</a:t>
            </a:r>
            <a:r>
              <a:rPr lang="en-US" sz="1600" b="1" i="1" dirty="0">
                <a:solidFill>
                  <a:srgbClr val="F36F23"/>
                </a:solidFill>
                <a:latin typeface="Calibri" panose="020F0502020204030204" pitchFamily="34" charset="0"/>
                <a:cs typeface="Calibri" panose="020F0502020204030204" pitchFamily="34" charset="0"/>
              </a:rPr>
              <a:t>: </a:t>
            </a:r>
            <a:r>
              <a:rPr lang="en-US" sz="1600" i="1" dirty="0">
                <a:solidFill>
                  <a:srgbClr val="F36F23"/>
                </a:solidFill>
                <a:latin typeface="Calibri" panose="020F0502020204030204" pitchFamily="34" charset="0"/>
                <a:cs typeface="Calibri" panose="020F0502020204030204" pitchFamily="34" charset="0"/>
              </a:rPr>
              <a:t>AM PRSE</a:t>
            </a:r>
            <a:r>
              <a:rPr lang="ro-RO" sz="1600" i="1" dirty="0">
                <a:solidFill>
                  <a:srgbClr val="F36F23"/>
                </a:solidFill>
                <a:latin typeface="Calibri" panose="020F0502020204030204" pitchFamily="34" charset="0"/>
                <a:cs typeface="Calibri" panose="020F0502020204030204" pitchFamily="34" charset="0"/>
              </a:rPr>
              <a:t>; </a:t>
            </a:r>
            <a:r>
              <a:rPr lang="en-US" sz="1600" b="1" i="1" dirty="0">
                <a:solidFill>
                  <a:srgbClr val="F36F23"/>
                </a:solidFill>
                <a:latin typeface="Calibri" panose="020F0502020204030204" pitchFamily="34" charset="0"/>
                <a:cs typeface="Calibri" panose="020F0502020204030204" pitchFamily="34" charset="0"/>
              </a:rPr>
              <a:t>Termen: </a:t>
            </a:r>
            <a:r>
              <a:rPr lang="en-US" sz="1600" i="1" dirty="0" err="1">
                <a:solidFill>
                  <a:srgbClr val="F36F23"/>
                </a:solidFill>
                <a:latin typeface="Calibri" panose="020F0502020204030204" pitchFamily="34" charset="0"/>
                <a:cs typeface="Calibri" panose="020F0502020204030204" pitchFamily="34" charset="0"/>
              </a:rPr>
              <a:t>continuu</a:t>
            </a:r>
            <a:r>
              <a:rPr lang="en-US" sz="1600" i="1" dirty="0">
                <a:solidFill>
                  <a:srgbClr val="F36F23"/>
                </a:solidFill>
                <a:latin typeface="Calibri" panose="020F0502020204030204" pitchFamily="34" charset="0"/>
                <a:cs typeface="Calibri" panose="020F0502020204030204" pitchFamily="34" charset="0"/>
              </a:rPr>
              <a:t>, pe </a:t>
            </a:r>
            <a:r>
              <a:rPr lang="en-US" sz="1600" i="1" dirty="0" err="1">
                <a:solidFill>
                  <a:srgbClr val="F36F23"/>
                </a:solidFill>
                <a:latin typeface="Calibri" panose="020F0502020204030204" pitchFamily="34" charset="0"/>
                <a:cs typeface="Calibri" panose="020F0502020204030204" pitchFamily="34" charset="0"/>
              </a:rPr>
              <a:t>toată</a:t>
            </a:r>
            <a:r>
              <a:rPr lang="en-US" sz="1600" i="1" dirty="0">
                <a:solidFill>
                  <a:srgbClr val="F36F23"/>
                </a:solidFill>
                <a:latin typeface="Calibri" panose="020F0502020204030204" pitchFamily="34" charset="0"/>
                <a:cs typeface="Calibri" panose="020F0502020204030204" pitchFamily="34" charset="0"/>
              </a:rPr>
              <a:t> </a:t>
            </a:r>
            <a:r>
              <a:rPr lang="en-US" sz="1600" i="1" dirty="0" err="1">
                <a:solidFill>
                  <a:srgbClr val="F36F23"/>
                </a:solidFill>
                <a:latin typeface="Calibri" panose="020F0502020204030204" pitchFamily="34" charset="0"/>
                <a:cs typeface="Calibri" panose="020F0502020204030204" pitchFamily="34" charset="0"/>
              </a:rPr>
              <a:t>perioada</a:t>
            </a:r>
            <a:r>
              <a:rPr lang="en-US" sz="1600" i="1" dirty="0">
                <a:solidFill>
                  <a:srgbClr val="F36F23"/>
                </a:solidFill>
                <a:latin typeface="Calibri" panose="020F0502020204030204" pitchFamily="34" charset="0"/>
                <a:cs typeface="Calibri" panose="020F0502020204030204" pitchFamily="34" charset="0"/>
              </a:rPr>
              <a:t> </a:t>
            </a:r>
          </a:p>
          <a:p>
            <a:pPr marL="285750" indent="-285750" algn="just">
              <a:lnSpc>
                <a:spcPct val="150000"/>
              </a:lnSpc>
              <a:buFont typeface="Wingdings" panose="05000000000000000000" pitchFamily="2" charset="2"/>
              <a:buChar char="ü"/>
            </a:pPr>
            <a:endPar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8971544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8FC0C1-A9DB-7A7C-4674-1DEEB863917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45D33D8-7F88-9C9D-6956-8D07C6D89CE3}"/>
              </a:ext>
            </a:extLst>
          </p:cNvPr>
          <p:cNvSpPr>
            <a:spLocks noGrp="1"/>
          </p:cNvSpPr>
          <p:nvPr>
            <p:ph type="ctrTitle"/>
          </p:nvPr>
        </p:nvSpPr>
        <p:spPr>
          <a:xfrm>
            <a:off x="1523999" y="2240200"/>
            <a:ext cx="9144000" cy="910575"/>
          </a:xfrm>
        </p:spPr>
        <p:txBody>
          <a:bodyPr>
            <a:noAutofit/>
          </a:bodyPr>
          <a:lstStyle/>
          <a:p>
            <a:r>
              <a:rPr lang="ro-RO" sz="3200" b="1" dirty="0">
                <a:solidFill>
                  <a:srgbClr val="213F99"/>
                </a:solidFill>
                <a:latin typeface="Calibri" panose="020F0502020204030204" pitchFamily="34" charset="0"/>
                <a:ea typeface="Calibri" panose="020F0502020204030204" pitchFamily="34" charset="0"/>
                <a:cs typeface="Calibri" panose="020F0502020204030204" pitchFamily="34" charset="0"/>
              </a:rPr>
              <a:t>Regiunea Sud-Est se dezvoltă cu noi!</a:t>
            </a:r>
            <a:endParaRPr lang="en-US" sz="32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3" name="Subtitle 2">
            <a:extLst>
              <a:ext uri="{FF2B5EF4-FFF2-40B4-BE49-F238E27FC236}">
                <a16:creationId xmlns:a16="http://schemas.microsoft.com/office/drawing/2014/main" id="{49BAB4B9-1321-752A-76B5-41F45E624409}"/>
              </a:ext>
            </a:extLst>
          </p:cNvPr>
          <p:cNvSpPr>
            <a:spLocks noGrp="1"/>
          </p:cNvSpPr>
          <p:nvPr>
            <p:ph type="subTitle" idx="1"/>
          </p:nvPr>
        </p:nvSpPr>
        <p:spPr>
          <a:xfrm>
            <a:off x="716728" y="5783293"/>
            <a:ext cx="11013156" cy="365919"/>
          </a:xfrm>
        </p:spPr>
        <p:txBody>
          <a:bodyPr>
            <a:noAutofit/>
          </a:bodyPr>
          <a:lstStyle/>
          <a:p>
            <a:r>
              <a:rPr lang="ro-RO" sz="1500" dirty="0">
                <a:solidFill>
                  <a:srgbClr val="213F99"/>
                </a:solidFill>
                <a:latin typeface="Calibri" panose="020F0502020204030204" pitchFamily="34" charset="0"/>
                <a:ea typeface="Calibri" panose="020F0502020204030204" pitchFamily="34" charset="0"/>
                <a:cs typeface="Calibri" panose="020F0502020204030204" pitchFamily="34" charset="0"/>
              </a:rPr>
              <a:t>Conținutul acestui material nu reprezintă în mod obligatoriu poziția oficială a Uniunii Europene sau a Guvernului României</a:t>
            </a:r>
            <a:endPar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pic>
        <p:nvPicPr>
          <p:cNvPr id="2049" name="Imagine 1619975028">
            <a:extLst>
              <a:ext uri="{FF2B5EF4-FFF2-40B4-BE49-F238E27FC236}">
                <a16:creationId xmlns:a16="http://schemas.microsoft.com/office/drawing/2014/main" id="{D3560F02-70B4-61BB-C40A-9B88FFF2B5D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205F5FC8-53E2-86D1-CE87-F085B008D5F2}"/>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pic>
        <p:nvPicPr>
          <p:cNvPr id="10" name="Picture 9">
            <a:extLst>
              <a:ext uri="{FF2B5EF4-FFF2-40B4-BE49-F238E27FC236}">
                <a16:creationId xmlns:a16="http://schemas.microsoft.com/office/drawing/2014/main" id="{DBECAE62-D9E9-0E0F-992E-35A1CA8CF625}"/>
              </a:ext>
            </a:extLst>
          </p:cNvPr>
          <p:cNvPicPr>
            <a:picLocks noChangeAspect="1"/>
          </p:cNvPicPr>
          <p:nvPr/>
        </p:nvPicPr>
        <p:blipFill>
          <a:blip r:embed="rId5"/>
          <a:stretch>
            <a:fillRect/>
          </a:stretch>
        </p:blipFill>
        <p:spPr>
          <a:xfrm>
            <a:off x="6095999" y="5058696"/>
            <a:ext cx="1250655" cy="447315"/>
          </a:xfrm>
          <a:prstGeom prst="rect">
            <a:avLst/>
          </a:prstGeom>
        </p:spPr>
      </p:pic>
      <p:pic>
        <p:nvPicPr>
          <p:cNvPr id="12" name="Picture 11">
            <a:extLst>
              <a:ext uri="{FF2B5EF4-FFF2-40B4-BE49-F238E27FC236}">
                <a16:creationId xmlns:a16="http://schemas.microsoft.com/office/drawing/2014/main" id="{1D0939FF-75FE-6089-4A0A-D0943B658F8B}"/>
              </a:ext>
            </a:extLst>
          </p:cNvPr>
          <p:cNvPicPr>
            <a:picLocks noChangeAspect="1"/>
          </p:cNvPicPr>
          <p:nvPr/>
        </p:nvPicPr>
        <p:blipFill>
          <a:blip r:embed="rId6"/>
          <a:stretch>
            <a:fillRect/>
          </a:stretch>
        </p:blipFill>
        <p:spPr>
          <a:xfrm>
            <a:off x="4711646" y="5068991"/>
            <a:ext cx="1257475" cy="466790"/>
          </a:xfrm>
          <a:prstGeom prst="rect">
            <a:avLst/>
          </a:prstGeom>
        </p:spPr>
      </p:pic>
      <p:sp>
        <p:nvSpPr>
          <p:cNvPr id="11" name="TextBox 10">
            <a:extLst>
              <a:ext uri="{FF2B5EF4-FFF2-40B4-BE49-F238E27FC236}">
                <a16:creationId xmlns:a16="http://schemas.microsoft.com/office/drawing/2014/main" id="{1851EF44-A380-AFF6-4E3E-35598DFFE8C5}"/>
              </a:ext>
            </a:extLst>
          </p:cNvPr>
          <p:cNvSpPr txBox="1"/>
          <p:nvPr/>
        </p:nvSpPr>
        <p:spPr>
          <a:xfrm>
            <a:off x="1659396" y="3240565"/>
            <a:ext cx="8949812" cy="369332"/>
          </a:xfrm>
          <a:prstGeom prst="rect">
            <a:avLst/>
          </a:prstGeom>
          <a:noFill/>
        </p:spPr>
        <p:txBody>
          <a:bodyPr wrap="square">
            <a:spAutoFit/>
          </a:bodyPr>
          <a:lstStyle/>
          <a:p>
            <a:pPr algn="ctr"/>
            <a:r>
              <a:rPr lang="en-US" dirty="0" err="1">
                <a:solidFill>
                  <a:srgbClr val="213F99"/>
                </a:solidFill>
                <a:latin typeface="Calibri" panose="020F0502020204030204" pitchFamily="34" charset="0"/>
                <a:ea typeface="Calibri" panose="020F0502020204030204" pitchFamily="34" charset="0"/>
                <a:cs typeface="Calibri" panose="020F0502020204030204" pitchFamily="34" charset="0"/>
              </a:rPr>
              <a:t>Proiect</a:t>
            </a:r>
            <a:r>
              <a:rPr lang="en-US"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dirty="0" err="1">
                <a:solidFill>
                  <a:srgbClr val="213F99"/>
                </a:solidFill>
                <a:latin typeface="Calibri" panose="020F0502020204030204" pitchFamily="34" charset="0"/>
                <a:ea typeface="Calibri" panose="020F0502020204030204" pitchFamily="34" charset="0"/>
                <a:cs typeface="Calibri" panose="020F0502020204030204" pitchFamily="34" charset="0"/>
              </a:rPr>
              <a:t>cofinanțat</a:t>
            </a:r>
            <a:r>
              <a:rPr lang="en-US"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dirty="0" err="1">
                <a:solidFill>
                  <a:srgbClr val="213F99"/>
                </a:solidFill>
                <a:latin typeface="Calibri" panose="020F0502020204030204" pitchFamily="34" charset="0"/>
                <a:ea typeface="Calibri" panose="020F0502020204030204" pitchFamily="34" charset="0"/>
                <a:cs typeface="Calibri" panose="020F0502020204030204" pitchFamily="34" charset="0"/>
              </a:rPr>
              <a:t>Uniunea</a:t>
            </a:r>
            <a:r>
              <a:rPr lang="en-US"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dirty="0" err="1">
                <a:solidFill>
                  <a:srgbClr val="213F99"/>
                </a:solidFill>
                <a:latin typeface="Calibri" panose="020F0502020204030204" pitchFamily="34" charset="0"/>
                <a:ea typeface="Calibri" panose="020F0502020204030204" pitchFamily="34" charset="0"/>
                <a:cs typeface="Calibri" panose="020F0502020204030204" pitchFamily="34" charset="0"/>
              </a:rPr>
              <a:t>Europeană</a:t>
            </a:r>
            <a:r>
              <a:rPr lang="en-US"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dirty="0" err="1">
                <a:solidFill>
                  <a:srgbClr val="213F99"/>
                </a:solidFill>
                <a:latin typeface="Calibri" panose="020F0502020204030204" pitchFamily="34" charset="0"/>
                <a:ea typeface="Calibri" panose="020F0502020204030204" pitchFamily="34" charset="0"/>
                <a:cs typeface="Calibri" panose="020F0502020204030204" pitchFamily="34" charset="0"/>
              </a:rPr>
              <a:t>prin</a:t>
            </a:r>
            <a:r>
              <a:rPr lang="en-US"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dirty="0" err="1">
                <a:solidFill>
                  <a:srgbClr val="213F99"/>
                </a:solidFill>
                <a:latin typeface="Calibri" panose="020F0502020204030204" pitchFamily="34" charset="0"/>
                <a:ea typeface="Calibri" panose="020F0502020204030204" pitchFamily="34" charset="0"/>
                <a:cs typeface="Calibri" panose="020F0502020204030204" pitchFamily="34" charset="0"/>
              </a:rPr>
              <a:t>Programul</a:t>
            </a:r>
            <a:r>
              <a:rPr lang="en-US" dirty="0">
                <a:solidFill>
                  <a:srgbClr val="213F99"/>
                </a:solidFill>
                <a:latin typeface="Calibri" panose="020F0502020204030204" pitchFamily="34" charset="0"/>
                <a:ea typeface="Calibri" panose="020F0502020204030204" pitchFamily="34" charset="0"/>
                <a:cs typeface="Calibri" panose="020F0502020204030204" pitchFamily="34" charset="0"/>
              </a:rPr>
              <a:t> Regional Sud-Est 2021- 2027</a:t>
            </a:r>
          </a:p>
        </p:txBody>
      </p:sp>
      <p:pic>
        <p:nvPicPr>
          <p:cNvPr id="7" name="Picture 6" descr="A black and blue sign with blue text&#10;&#10;Description automatically generated">
            <a:extLst>
              <a:ext uri="{FF2B5EF4-FFF2-40B4-BE49-F238E27FC236}">
                <a16:creationId xmlns:a16="http://schemas.microsoft.com/office/drawing/2014/main" id="{902DB058-F729-D63A-2B99-84F4B4B56D90}"/>
              </a:ext>
            </a:extLst>
          </p:cNvPr>
          <p:cNvPicPr>
            <a:picLocks noChangeAspect="1"/>
          </p:cNvPicPr>
          <p:nvPr/>
        </p:nvPicPr>
        <p:blipFill>
          <a:blip r:embed="rId7"/>
          <a:stretch>
            <a:fillRect/>
          </a:stretch>
        </p:blipFill>
        <p:spPr>
          <a:xfrm>
            <a:off x="178401" y="179048"/>
            <a:ext cx="2731948" cy="718664"/>
          </a:xfrm>
          <a:prstGeom prst="rect">
            <a:avLst/>
          </a:prstGeom>
        </p:spPr>
      </p:pic>
      <p:pic>
        <p:nvPicPr>
          <p:cNvPr id="8" name="Picture 7" descr="A blue and white logo with a bird and a crown&#10;&#10;Description automatically generated">
            <a:extLst>
              <a:ext uri="{FF2B5EF4-FFF2-40B4-BE49-F238E27FC236}">
                <a16:creationId xmlns:a16="http://schemas.microsoft.com/office/drawing/2014/main" id="{A79B30F0-0600-1143-FBA2-F44F273BD2ED}"/>
              </a:ext>
            </a:extLst>
          </p:cNvPr>
          <p:cNvPicPr>
            <a:picLocks noChangeAspect="1"/>
          </p:cNvPicPr>
          <p:nvPr/>
        </p:nvPicPr>
        <p:blipFill>
          <a:blip r:embed="rId8"/>
          <a:stretch>
            <a:fillRect/>
          </a:stretch>
        </p:blipFill>
        <p:spPr>
          <a:xfrm>
            <a:off x="5740808" y="119714"/>
            <a:ext cx="813600" cy="808061"/>
          </a:xfrm>
          <a:prstGeom prst="rect">
            <a:avLst/>
          </a:prstGeom>
        </p:spPr>
      </p:pic>
      <p:pic>
        <p:nvPicPr>
          <p:cNvPr id="13" name="Picture 12">
            <a:extLst>
              <a:ext uri="{FF2B5EF4-FFF2-40B4-BE49-F238E27FC236}">
                <a16:creationId xmlns:a16="http://schemas.microsoft.com/office/drawing/2014/main" id="{F4EC6275-6EF9-C33C-02B7-B8B93ED3E056}"/>
              </a:ext>
            </a:extLst>
          </p:cNvPr>
          <p:cNvPicPr>
            <a:picLocks noChangeAspect="1"/>
          </p:cNvPicPr>
          <p:nvPr/>
        </p:nvPicPr>
        <p:blipFill>
          <a:blip r:embed="rId9"/>
          <a:stretch>
            <a:fillRect/>
          </a:stretch>
        </p:blipFill>
        <p:spPr>
          <a:xfrm>
            <a:off x="10728762" y="-298072"/>
            <a:ext cx="1463238" cy="1634377"/>
          </a:xfrm>
          <a:prstGeom prst="rect">
            <a:avLst/>
          </a:prstGeom>
        </p:spPr>
      </p:pic>
    </p:spTree>
    <p:extLst>
      <p:ext uri="{BB962C8B-B14F-4D97-AF65-F5344CB8AC3E}">
        <p14:creationId xmlns:p14="http://schemas.microsoft.com/office/powerpoint/2010/main" val="32798532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7D87A1-EB94-0D2F-6E83-D1274F241AAB}"/>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E878AC3E-4DBF-2F8C-4555-675A7116965A}"/>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295C6B05-5776-E1CA-94E7-EFFC1C609E55}"/>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5217A8BF-7ED5-0CBC-1CD7-80B960BD7D1E}"/>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A7AF9720-1F33-BBCE-635B-AD83FDC384B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5FDF5E0E-F60F-CDB8-6FBF-2D50AC8A3463}"/>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9" name="TextBox 18">
            <a:extLst>
              <a:ext uri="{FF2B5EF4-FFF2-40B4-BE49-F238E27FC236}">
                <a16:creationId xmlns:a16="http://schemas.microsoft.com/office/drawing/2014/main" id="{0D920B4A-2472-403A-BC8C-A0F828418322}"/>
              </a:ext>
            </a:extLst>
          </p:cNvPr>
          <p:cNvSpPr txBox="1"/>
          <p:nvPr/>
        </p:nvSpPr>
        <p:spPr>
          <a:xfrm>
            <a:off x="690717" y="1136250"/>
            <a:ext cx="6701146" cy="400110"/>
          </a:xfrm>
          <a:prstGeom prst="rect">
            <a:avLst/>
          </a:prstGeom>
          <a:noFill/>
        </p:spPr>
        <p:txBody>
          <a:bodyPr wrap="square" rtlCol="0">
            <a:spAutoFit/>
          </a:bodyPr>
          <a:lstStyle/>
          <a:p>
            <a:r>
              <a:rPr lang="ro-RO" sz="2000" b="1" dirty="0">
                <a:solidFill>
                  <a:srgbClr val="213F99"/>
                </a:solidFill>
                <a:latin typeface="Calibri" panose="020F0502020204030204" pitchFamily="34" charset="0"/>
                <a:ea typeface="Calibri" panose="020F0502020204030204" pitchFamily="34" charset="0"/>
                <a:cs typeface="Calibri" panose="020F0502020204030204" pitchFamily="34" charset="0"/>
              </a:rPr>
              <a:t>Obiectivul evaluării </a:t>
            </a:r>
            <a:endPar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2" name="Subtitle 2">
            <a:extLst>
              <a:ext uri="{FF2B5EF4-FFF2-40B4-BE49-F238E27FC236}">
                <a16:creationId xmlns:a16="http://schemas.microsoft.com/office/drawing/2014/main" id="{B3A8F7FE-D671-94CF-CEE0-540582FB6A0C}"/>
              </a:ext>
            </a:extLst>
          </p:cNvPr>
          <p:cNvSpPr>
            <a:spLocks noGrp="1"/>
          </p:cNvSpPr>
          <p:nvPr>
            <p:ph type="subTitle" idx="1"/>
          </p:nvPr>
        </p:nvSpPr>
        <p:spPr>
          <a:xfrm>
            <a:off x="690717" y="1536360"/>
            <a:ext cx="11013156" cy="365919"/>
          </a:xfrm>
        </p:spPr>
        <p:txBody>
          <a:bodyPr>
            <a:noAutofit/>
          </a:bodyPr>
          <a:lstStyle/>
          <a:p>
            <a:pPr algn="l"/>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Furnizarea de informații obiective și relevante, care să sprijine procesul decizional la nivelul managementului PR SE, având ca scop îmbunătățirea eficienței și eficacității programului, precum și obținerea și consolidarea efectelor sale. </a:t>
            </a:r>
          </a:p>
        </p:txBody>
      </p:sp>
      <p:sp>
        <p:nvSpPr>
          <p:cNvPr id="7" name="TextBox 6">
            <a:extLst>
              <a:ext uri="{FF2B5EF4-FFF2-40B4-BE49-F238E27FC236}">
                <a16:creationId xmlns:a16="http://schemas.microsoft.com/office/drawing/2014/main" id="{7AEE125F-A75C-FC2F-23C1-5987D3A58CC1}"/>
              </a:ext>
            </a:extLst>
          </p:cNvPr>
          <p:cNvSpPr txBox="1"/>
          <p:nvPr/>
        </p:nvSpPr>
        <p:spPr>
          <a:xfrm>
            <a:off x="690717" y="2267808"/>
            <a:ext cx="10832689" cy="1384995"/>
          </a:xfrm>
          <a:prstGeom prst="rect">
            <a:avLst/>
          </a:prstGeom>
          <a:noFill/>
        </p:spPr>
        <p:txBody>
          <a:bodyPr wrap="square">
            <a:spAutoFit/>
          </a:bodyPr>
          <a:lstStyle/>
          <a:p>
            <a:r>
              <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rPr>
              <a:t>Conform </a:t>
            </a:r>
            <a:r>
              <a:rPr lang="en-US" sz="2000" b="1" dirty="0" err="1">
                <a:solidFill>
                  <a:srgbClr val="213F99"/>
                </a:solidFill>
                <a:latin typeface="Calibri" panose="020F0502020204030204" pitchFamily="34" charset="0"/>
                <a:ea typeface="Calibri" panose="020F0502020204030204" pitchFamily="34" charset="0"/>
                <a:cs typeface="Calibri" panose="020F0502020204030204" pitchFamily="34" charset="0"/>
              </a:rPr>
              <a:t>planului</a:t>
            </a:r>
            <a:r>
              <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2000" b="1" dirty="0" err="1">
                <a:solidFill>
                  <a:srgbClr val="213F99"/>
                </a:solidFill>
                <a:latin typeface="Calibri" panose="020F0502020204030204" pitchFamily="34" charset="0"/>
                <a:ea typeface="Calibri" panose="020F0502020204030204" pitchFamily="34" charset="0"/>
                <a:cs typeface="Calibri" panose="020F0502020204030204" pitchFamily="34" charset="0"/>
              </a:rPr>
              <a:t>evaluare</a:t>
            </a:r>
            <a:r>
              <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2000" b="1" dirty="0" err="1">
                <a:solidFill>
                  <a:srgbClr val="213F99"/>
                </a:solidFill>
                <a:latin typeface="Calibri" panose="020F0502020204030204" pitchFamily="34" charset="0"/>
                <a:ea typeface="Calibri" panose="020F0502020204030204" pitchFamily="34" charset="0"/>
                <a:cs typeface="Calibri" panose="020F0502020204030204" pitchFamily="34" charset="0"/>
              </a:rPr>
              <a:t>evaluarea</a:t>
            </a:r>
            <a:r>
              <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2000" b="1" dirty="0" err="1">
                <a:solidFill>
                  <a:srgbClr val="213F99"/>
                </a:solidFill>
                <a:latin typeface="Calibri" panose="020F0502020204030204" pitchFamily="34" charset="0"/>
                <a:ea typeface="Calibri" panose="020F0502020204030204" pitchFamily="34" charset="0"/>
                <a:cs typeface="Calibri" panose="020F0502020204030204" pitchFamily="34" charset="0"/>
              </a:rPr>
              <a:t>intermediară</a:t>
            </a:r>
            <a:r>
              <a:rPr lang="ro-RO" sz="2000" b="1" dirty="0">
                <a:solidFill>
                  <a:srgbClr val="213F99"/>
                </a:solidFill>
                <a:latin typeface="Calibri" panose="020F0502020204030204" pitchFamily="34" charset="0"/>
                <a:ea typeface="Calibri" panose="020F0502020204030204" pitchFamily="34" charset="0"/>
                <a:cs typeface="Calibri" panose="020F0502020204030204" pitchFamily="34" charset="0"/>
              </a:rPr>
              <a:t> a Priorității 4 „</a:t>
            </a:r>
            <a:r>
              <a:rPr lang="it-IT" sz="2000" b="1" dirty="0">
                <a:solidFill>
                  <a:srgbClr val="213F99"/>
                </a:solidFill>
                <a:latin typeface="Calibri" panose="020F0502020204030204" pitchFamily="34" charset="0"/>
                <a:ea typeface="Calibri" panose="020F0502020204030204" pitchFamily="34" charset="0"/>
                <a:cs typeface="Calibri" panose="020F0502020204030204" pitchFamily="34" charset="0"/>
              </a:rPr>
              <a:t>O regiune </a:t>
            </a:r>
            <a:r>
              <a:rPr lang="ro-RO" sz="2000" b="1" dirty="0">
                <a:solidFill>
                  <a:srgbClr val="213F99"/>
                </a:solidFill>
                <a:latin typeface="Calibri" panose="020F0502020204030204" pitchFamily="34" charset="0"/>
                <a:ea typeface="Calibri" panose="020F0502020204030204" pitchFamily="34" charset="0"/>
                <a:cs typeface="Calibri" panose="020F0502020204030204" pitchFamily="34" charset="0"/>
              </a:rPr>
              <a:t>accesibilă”</a:t>
            </a:r>
            <a:r>
              <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rPr>
              <a:t>:</a:t>
            </a:r>
          </a:p>
          <a:p>
            <a:pPr marL="285750" indent="-285750">
              <a:buFont typeface="Wingdings" panose="05000000000000000000" pitchFamily="2" charset="2"/>
              <a:buChar char="ü"/>
            </a:pP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va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determina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eficacitatea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eficiența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relevanța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coerența</a:t>
            </a: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atât</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internă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cât</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externă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intervențiilor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finanțate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prin</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PR</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SE în cadrul P4</a:t>
            </a:r>
          </a:p>
          <a:p>
            <a:pPr marL="285750" indent="-285750">
              <a:buFont typeface="Wingdings" panose="05000000000000000000" pitchFamily="2" charset="2"/>
              <a:buChar char="ü"/>
            </a:pP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va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evidenția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mod  special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progresul</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performanțele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înregistrate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gestionarea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implementarea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intervențiilor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din cadrul P4 a PRSE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având</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vedere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criteriile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menționate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întrebările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evaluare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p>
        </p:txBody>
      </p:sp>
      <p:pic>
        <p:nvPicPr>
          <p:cNvPr id="11" name="Picture 10">
            <a:extLst>
              <a:ext uri="{FF2B5EF4-FFF2-40B4-BE49-F238E27FC236}">
                <a16:creationId xmlns:a16="http://schemas.microsoft.com/office/drawing/2014/main" id="{FCFC2FDF-67DE-208B-FA8B-CE163F351580}"/>
              </a:ext>
            </a:extLst>
          </p:cNvPr>
          <p:cNvPicPr>
            <a:picLocks noChangeAspect="1"/>
          </p:cNvPicPr>
          <p:nvPr/>
        </p:nvPicPr>
        <p:blipFill>
          <a:blip r:embed="rId8"/>
          <a:stretch>
            <a:fillRect/>
          </a:stretch>
        </p:blipFill>
        <p:spPr>
          <a:xfrm>
            <a:off x="7766099" y="3629405"/>
            <a:ext cx="3757307" cy="1909802"/>
          </a:xfrm>
          <a:prstGeom prst="rect">
            <a:avLst/>
          </a:prstGeom>
        </p:spPr>
      </p:pic>
      <p:sp>
        <p:nvSpPr>
          <p:cNvPr id="13" name="TextBox 12">
            <a:extLst>
              <a:ext uri="{FF2B5EF4-FFF2-40B4-BE49-F238E27FC236}">
                <a16:creationId xmlns:a16="http://schemas.microsoft.com/office/drawing/2014/main" id="{B702907B-E9B5-7973-1955-D94AD18DC220}"/>
              </a:ext>
            </a:extLst>
          </p:cNvPr>
          <p:cNvSpPr txBox="1"/>
          <p:nvPr/>
        </p:nvSpPr>
        <p:spPr>
          <a:xfrm>
            <a:off x="690717" y="3964357"/>
            <a:ext cx="6701146" cy="400110"/>
          </a:xfrm>
          <a:prstGeom prst="rect">
            <a:avLst/>
          </a:prstGeom>
          <a:noFill/>
        </p:spPr>
        <p:txBody>
          <a:bodyPr wrap="square" rtlCol="0">
            <a:spAutoFit/>
          </a:bodyPr>
          <a:lstStyle/>
          <a:p>
            <a:r>
              <a:rPr lang="ro-RO" sz="2000" b="1" dirty="0">
                <a:solidFill>
                  <a:srgbClr val="213F99"/>
                </a:solidFill>
                <a:latin typeface="Calibri" panose="020F0502020204030204" pitchFamily="34" charset="0"/>
                <a:ea typeface="Calibri" panose="020F0502020204030204" pitchFamily="34" charset="0"/>
                <a:cs typeface="Calibri" panose="020F0502020204030204" pitchFamily="34" charset="0"/>
              </a:rPr>
              <a:t>Contextul evaluării </a:t>
            </a:r>
            <a:endPar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14" name="Subtitle 2">
            <a:extLst>
              <a:ext uri="{FF2B5EF4-FFF2-40B4-BE49-F238E27FC236}">
                <a16:creationId xmlns:a16="http://schemas.microsoft.com/office/drawing/2014/main" id="{29C4347C-7906-3155-44DE-A9607508AC02}"/>
              </a:ext>
            </a:extLst>
          </p:cNvPr>
          <p:cNvSpPr txBox="1">
            <a:spLocks/>
          </p:cNvSpPr>
          <p:nvPr/>
        </p:nvSpPr>
        <p:spPr>
          <a:xfrm>
            <a:off x="690717" y="4405792"/>
            <a:ext cx="6908922" cy="1320820"/>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Evaluarea ce face obiectul prezentului raport are ca scop furnizarea de informații pentru a susține Autoritatea de Management în realizarea evaluării intermediaire (mid-term review) conform art. 18 din Regulamentul Cadru 1060/2021 în vederea îmbunătățirii Programului Regional Sud-Est și a procesului de implementare a acestuia.</a:t>
            </a:r>
          </a:p>
        </p:txBody>
      </p:sp>
    </p:spTree>
    <p:extLst>
      <p:ext uri="{BB962C8B-B14F-4D97-AF65-F5344CB8AC3E}">
        <p14:creationId xmlns:p14="http://schemas.microsoft.com/office/powerpoint/2010/main" val="34655366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30759B-8F4F-A80E-EAE8-D5DAE41AE0B9}"/>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11F61440-E3EE-DA25-2AAE-E0B332A62661}"/>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7B239493-1D36-DAD1-6175-58A028727434}"/>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CF32ED9A-C330-61AE-5D0F-33F9EEF18F32}"/>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990CE23E-BDB1-6938-D953-AE8D65B0B99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5FB0D431-89A6-03B0-2AE3-2127D1D7D2B4}"/>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9" name="TextBox 18">
            <a:extLst>
              <a:ext uri="{FF2B5EF4-FFF2-40B4-BE49-F238E27FC236}">
                <a16:creationId xmlns:a16="http://schemas.microsoft.com/office/drawing/2014/main" id="{E498423C-FD11-118B-A297-1579C7B014A8}"/>
              </a:ext>
            </a:extLst>
          </p:cNvPr>
          <p:cNvSpPr txBox="1"/>
          <p:nvPr/>
        </p:nvSpPr>
        <p:spPr>
          <a:xfrm>
            <a:off x="690717" y="1136250"/>
            <a:ext cx="6701146" cy="400110"/>
          </a:xfrm>
          <a:prstGeom prst="rect">
            <a:avLst/>
          </a:prstGeom>
          <a:noFill/>
        </p:spPr>
        <p:txBody>
          <a:bodyPr wrap="square" rtlCol="0">
            <a:spAutoFit/>
          </a:bodyPr>
          <a:lstStyle/>
          <a:p>
            <a:r>
              <a:rPr lang="ro-RO" sz="2000" b="1" dirty="0">
                <a:solidFill>
                  <a:srgbClr val="213F99"/>
                </a:solidFill>
                <a:latin typeface="Calibri" panose="020F0502020204030204" pitchFamily="34" charset="0"/>
                <a:ea typeface="Calibri" panose="020F0502020204030204" pitchFamily="34" charset="0"/>
                <a:cs typeface="Calibri" panose="020F0502020204030204" pitchFamily="34" charset="0"/>
              </a:rPr>
              <a:t>Metodologia de evaluare </a:t>
            </a:r>
            <a:endPar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2" name="Subtitle 2">
            <a:extLst>
              <a:ext uri="{FF2B5EF4-FFF2-40B4-BE49-F238E27FC236}">
                <a16:creationId xmlns:a16="http://schemas.microsoft.com/office/drawing/2014/main" id="{7FAD8DEC-4540-4980-C4D1-5EDE2CD0B128}"/>
              </a:ext>
            </a:extLst>
          </p:cNvPr>
          <p:cNvSpPr>
            <a:spLocks noGrp="1"/>
          </p:cNvSpPr>
          <p:nvPr>
            <p:ph type="subTitle" idx="1"/>
          </p:nvPr>
        </p:nvSpPr>
        <p:spPr>
          <a:xfrm>
            <a:off x="690717" y="1536360"/>
            <a:ext cx="11013156" cy="365919"/>
          </a:xfrm>
        </p:spPr>
        <p:txBody>
          <a:bodyPr>
            <a:noAutofit/>
          </a:bodyPr>
          <a:lstStyle/>
          <a:p>
            <a:pPr algn="just"/>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Structurată în jurul celor </a:t>
            </a:r>
            <a:r>
              <a:rPr lang="ro-RO" sz="1600" b="1" dirty="0">
                <a:solidFill>
                  <a:srgbClr val="213F99"/>
                </a:solidFill>
                <a:latin typeface="Calibri" panose="020F0502020204030204" pitchFamily="34" charset="0"/>
                <a:ea typeface="Calibri" panose="020F0502020204030204" pitchFamily="34" charset="0"/>
                <a:cs typeface="Calibri" panose="020F0502020204030204" pitchFamily="34" charset="0"/>
              </a:rPr>
              <a:t>4 întrebări-cheie </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din caietul de sarcini, a integrat un </a:t>
            </a:r>
            <a:r>
              <a:rPr lang="ro-RO" sz="1600" b="1" dirty="0">
                <a:solidFill>
                  <a:srgbClr val="213F99"/>
                </a:solidFill>
                <a:latin typeface="Calibri" panose="020F0502020204030204" pitchFamily="34" charset="0"/>
                <a:ea typeface="Calibri" panose="020F0502020204030204" pitchFamily="34" charset="0"/>
                <a:cs typeface="Calibri" panose="020F0502020204030204" pitchFamily="34" charset="0"/>
              </a:rPr>
              <a:t>mix echilibrat de metode și instrumente de evaluare</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 precum: analiza documentară, interviuri, sondaje, focus grupuri și ateliere de lucru, studii de caz, consultări cu un panel de experți, precum și metode cantitative pentru analiza progresului în implementare. </a:t>
            </a:r>
          </a:p>
          <a:p>
            <a:pPr algn="just"/>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Contribuția metodelor și instrumentelor de evaluare la formularea răspunsurilor: </a:t>
            </a:r>
          </a:p>
          <a:p>
            <a:pPr algn="just"/>
            <a:endPar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lgn="just"/>
            <a:endPar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lgn="just"/>
            <a:endPar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lgn="just"/>
            <a:endPar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pic>
        <p:nvPicPr>
          <p:cNvPr id="12" name="Picture 11">
            <a:extLst>
              <a:ext uri="{FF2B5EF4-FFF2-40B4-BE49-F238E27FC236}">
                <a16:creationId xmlns:a16="http://schemas.microsoft.com/office/drawing/2014/main" id="{3514CE45-F5B8-0CEE-B7EF-DDB1F31AD999}"/>
              </a:ext>
            </a:extLst>
          </p:cNvPr>
          <p:cNvPicPr>
            <a:picLocks noChangeAspect="1"/>
          </p:cNvPicPr>
          <p:nvPr/>
        </p:nvPicPr>
        <p:blipFill>
          <a:blip r:embed="rId8"/>
          <a:stretch>
            <a:fillRect/>
          </a:stretch>
        </p:blipFill>
        <p:spPr>
          <a:xfrm>
            <a:off x="1917665" y="2893635"/>
            <a:ext cx="8356670" cy="2568549"/>
          </a:xfrm>
          <a:prstGeom prst="rect">
            <a:avLst/>
          </a:prstGeom>
        </p:spPr>
      </p:pic>
    </p:spTree>
    <p:extLst>
      <p:ext uri="{BB962C8B-B14F-4D97-AF65-F5344CB8AC3E}">
        <p14:creationId xmlns:p14="http://schemas.microsoft.com/office/powerpoint/2010/main" val="24609310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59BBA9-0384-9D91-6333-DC4A0575D1F0}"/>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296D4454-9021-EF16-F428-E1F08DE811C1}"/>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8FF15F43-AAC8-7832-5726-B33864D5E79D}"/>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5B455B2A-C23F-3A24-7AFD-79FEF6C98E86}"/>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C7876FA4-27FB-75FE-1CE0-953EE8A208D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16A38A5F-C53C-3E42-DF85-BB75DF877A12}"/>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9" name="TextBox 18">
            <a:extLst>
              <a:ext uri="{FF2B5EF4-FFF2-40B4-BE49-F238E27FC236}">
                <a16:creationId xmlns:a16="http://schemas.microsoft.com/office/drawing/2014/main" id="{B1A4DF34-0E7F-0698-2E75-E88E674AB0E2}"/>
              </a:ext>
            </a:extLst>
          </p:cNvPr>
          <p:cNvSpPr txBox="1"/>
          <p:nvPr/>
        </p:nvSpPr>
        <p:spPr>
          <a:xfrm>
            <a:off x="690717" y="1195116"/>
            <a:ext cx="6701146" cy="400110"/>
          </a:xfrm>
          <a:prstGeom prst="rect">
            <a:avLst/>
          </a:prstGeom>
          <a:noFill/>
        </p:spPr>
        <p:txBody>
          <a:bodyPr wrap="square" rtlCol="0">
            <a:spAutoFit/>
          </a:bodyPr>
          <a:lstStyle/>
          <a:p>
            <a:r>
              <a:rPr lang="ro-RO" sz="2000" b="1" dirty="0">
                <a:solidFill>
                  <a:srgbClr val="213F99"/>
                </a:solidFill>
                <a:latin typeface="Calibri" panose="020F0502020204030204" pitchFamily="34" charset="0"/>
                <a:ea typeface="Calibri" panose="020F0502020204030204" pitchFamily="34" charset="0"/>
                <a:cs typeface="Calibri" panose="020F0502020204030204" pitchFamily="34" charset="0"/>
              </a:rPr>
              <a:t>Limitări metodologice</a:t>
            </a:r>
            <a:endPar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2" name="Subtitle 2">
            <a:extLst>
              <a:ext uri="{FF2B5EF4-FFF2-40B4-BE49-F238E27FC236}">
                <a16:creationId xmlns:a16="http://schemas.microsoft.com/office/drawing/2014/main" id="{AE55F5D4-EAFF-DC49-6E84-1BEE1A539C68}"/>
              </a:ext>
            </a:extLst>
          </p:cNvPr>
          <p:cNvSpPr>
            <a:spLocks noGrp="1"/>
          </p:cNvSpPr>
          <p:nvPr>
            <p:ph type="subTitle" idx="1"/>
          </p:nvPr>
        </p:nvSpPr>
        <p:spPr>
          <a:xfrm>
            <a:off x="690717" y="1625289"/>
            <a:ext cx="11013156" cy="365919"/>
          </a:xfrm>
        </p:spPr>
        <p:txBody>
          <a:bodyPr>
            <a:noAutofit/>
          </a:bodyPr>
          <a:lstStyle/>
          <a:p>
            <a:pPr algn="just"/>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Structurată în jurul celor 4 întrebări-cheie din caietul de sarcini, a integrat un mix echilibrat de metode și instrumente de evaluare, precum: analiza documentară, interviuri, sondaje, focus grupuri și ateliere de lucru, studii de caz, consultări cu un panel de experți, precum și metode cantitative pentru analiza progresului în implementare. </a:t>
            </a:r>
          </a:p>
        </p:txBody>
      </p:sp>
      <p:sp>
        <p:nvSpPr>
          <p:cNvPr id="7" name="TextBox 6">
            <a:extLst>
              <a:ext uri="{FF2B5EF4-FFF2-40B4-BE49-F238E27FC236}">
                <a16:creationId xmlns:a16="http://schemas.microsoft.com/office/drawing/2014/main" id="{5B98A50C-4634-DA55-0905-D4BBA5AA6575}"/>
              </a:ext>
            </a:extLst>
          </p:cNvPr>
          <p:cNvSpPr txBox="1"/>
          <p:nvPr/>
        </p:nvSpPr>
        <p:spPr>
          <a:xfrm>
            <a:off x="385917" y="2812680"/>
            <a:ext cx="3311012" cy="338554"/>
          </a:xfrm>
          <a:prstGeom prst="rect">
            <a:avLst/>
          </a:prstGeom>
          <a:noFill/>
        </p:spPr>
        <p:txBody>
          <a:bodyPr wrap="square">
            <a:spAutoFit/>
          </a:bodyPr>
          <a:lstStyle/>
          <a:p>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Timp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limitat</a:t>
            </a: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desfășurare</a:t>
            </a:r>
            <a:endPar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11" name="TextBox 10">
            <a:extLst>
              <a:ext uri="{FF2B5EF4-FFF2-40B4-BE49-F238E27FC236}">
                <a16:creationId xmlns:a16="http://schemas.microsoft.com/office/drawing/2014/main" id="{EF1E0961-4139-7589-B2F4-1A139E13977E}"/>
              </a:ext>
            </a:extLst>
          </p:cNvPr>
          <p:cNvSpPr txBox="1"/>
          <p:nvPr/>
        </p:nvSpPr>
        <p:spPr>
          <a:xfrm>
            <a:off x="3700819" y="2812680"/>
            <a:ext cx="4532439" cy="338554"/>
          </a:xfrm>
          <a:prstGeom prst="rect">
            <a:avLst/>
          </a:prstGeom>
          <a:noFill/>
        </p:spPr>
        <p:txBody>
          <a:bodyPr wrap="square">
            <a:spAutoFit/>
          </a:bodyPr>
          <a:lstStyle/>
          <a:p>
            <a:pPr algn="ct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Termen de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referință</a:t>
            </a: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 31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decembrie</a:t>
            </a: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2024</a:t>
            </a:r>
          </a:p>
        </p:txBody>
      </p:sp>
      <p:sp>
        <p:nvSpPr>
          <p:cNvPr id="13" name="TextBox 12">
            <a:extLst>
              <a:ext uri="{FF2B5EF4-FFF2-40B4-BE49-F238E27FC236}">
                <a16:creationId xmlns:a16="http://schemas.microsoft.com/office/drawing/2014/main" id="{222C22D1-A04C-1C9C-8598-85CCCB9726BF}"/>
              </a:ext>
            </a:extLst>
          </p:cNvPr>
          <p:cNvSpPr txBox="1"/>
          <p:nvPr/>
        </p:nvSpPr>
        <p:spPr>
          <a:xfrm>
            <a:off x="8362218" y="2781902"/>
            <a:ext cx="6096000" cy="369332"/>
          </a:xfrm>
          <a:prstGeom prst="rect">
            <a:avLst/>
          </a:prstGeom>
          <a:noFill/>
        </p:spPr>
        <p:txBody>
          <a:bodyPr wrap="square">
            <a:spAutoFit/>
          </a:bodyPr>
          <a:lstStyle/>
          <a:p>
            <a:r>
              <a:rPr lang="en-US" dirty="0"/>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Proiecte</a:t>
            </a: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desfășurare</a:t>
            </a:r>
            <a:r>
              <a:rPr lang="ro-RO"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 nefinalizate</a:t>
            </a:r>
            <a:endPar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cxnSp>
        <p:nvCxnSpPr>
          <p:cNvPr id="15" name="Straight Connector 14">
            <a:extLst>
              <a:ext uri="{FF2B5EF4-FFF2-40B4-BE49-F238E27FC236}">
                <a16:creationId xmlns:a16="http://schemas.microsoft.com/office/drawing/2014/main" id="{3DA6AFAE-1CDB-34E4-380C-5EB5500769D0}"/>
              </a:ext>
            </a:extLst>
          </p:cNvPr>
          <p:cNvCxnSpPr>
            <a:cxnSpLocks/>
          </p:cNvCxnSpPr>
          <p:nvPr/>
        </p:nvCxnSpPr>
        <p:spPr>
          <a:xfrm>
            <a:off x="3759811" y="2981957"/>
            <a:ext cx="0" cy="2160314"/>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560885FB-AAC9-65BC-BBE0-0B849B269F16}"/>
              </a:ext>
            </a:extLst>
          </p:cNvPr>
          <p:cNvCxnSpPr/>
          <p:nvPr/>
        </p:nvCxnSpPr>
        <p:spPr>
          <a:xfrm>
            <a:off x="8182954" y="2966568"/>
            <a:ext cx="0" cy="2160314"/>
          </a:xfrm>
          <a:prstGeom prst="line">
            <a:avLst/>
          </a:prstGeom>
        </p:spPr>
        <p:style>
          <a:lnRef idx="2">
            <a:schemeClr val="accent1"/>
          </a:lnRef>
          <a:fillRef idx="0">
            <a:schemeClr val="accent1"/>
          </a:fillRef>
          <a:effectRef idx="1">
            <a:schemeClr val="accent1"/>
          </a:effectRef>
          <a:fontRef idx="minor">
            <a:schemeClr val="tx1"/>
          </a:fontRef>
        </p:style>
      </p:cxnSp>
      <p:sp>
        <p:nvSpPr>
          <p:cNvPr id="18" name="TextBox 17">
            <a:extLst>
              <a:ext uri="{FF2B5EF4-FFF2-40B4-BE49-F238E27FC236}">
                <a16:creationId xmlns:a16="http://schemas.microsoft.com/office/drawing/2014/main" id="{934BA484-31C1-CC67-D0A8-42B73AA9B024}"/>
              </a:ext>
            </a:extLst>
          </p:cNvPr>
          <p:cNvSpPr txBox="1"/>
          <p:nvPr/>
        </p:nvSpPr>
        <p:spPr>
          <a:xfrm>
            <a:off x="385917" y="3396502"/>
            <a:ext cx="3055373" cy="1600438"/>
          </a:xfrm>
          <a:prstGeom prst="rect">
            <a:avLst/>
          </a:prstGeom>
          <a:noFill/>
        </p:spPr>
        <p:txBody>
          <a:bodyPr wrap="square">
            <a:spAutoFit/>
          </a:bodyPr>
          <a:lstStyle/>
          <a:p>
            <a:pPr marL="285750" indent="-285750" algn="just">
              <a:buFont typeface="Arial" panose="020B0604020202020204" pitchFamily="34" charset="0"/>
              <a:buChar char="•"/>
            </a:pP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Evaluarea</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avut</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la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dispoziție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doar</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2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luni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un interval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foarte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scurt</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complexitatea</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procesului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a:t>
            </a:r>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lgn="just"/>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lgn="just">
              <a:buFont typeface="Arial" panose="020B0604020202020204" pitchFamily="34" charset="0"/>
              <a:buChar char="•"/>
            </a:pP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Colectarea</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datelor</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s-a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desfășurat</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sub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presiunea</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termenului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livrare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analizelor</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a:t>
            </a:r>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20" name="TextBox 19">
            <a:extLst>
              <a:ext uri="{FF2B5EF4-FFF2-40B4-BE49-F238E27FC236}">
                <a16:creationId xmlns:a16="http://schemas.microsoft.com/office/drawing/2014/main" id="{BE2A5804-2B8C-9A75-D696-40A7BE15E60C}"/>
              </a:ext>
            </a:extLst>
          </p:cNvPr>
          <p:cNvSpPr txBox="1"/>
          <p:nvPr/>
        </p:nvSpPr>
        <p:spPr>
          <a:xfrm>
            <a:off x="3911713" y="3364369"/>
            <a:ext cx="3868685" cy="2246769"/>
          </a:xfrm>
          <a:prstGeom prst="rect">
            <a:avLst/>
          </a:prstGeom>
          <a:noFill/>
        </p:spPr>
        <p:txBody>
          <a:bodyPr wrap="square">
            <a:spAutoFit/>
          </a:bodyPr>
          <a:lstStyle/>
          <a:p>
            <a:pPr marL="285750" indent="-285750" algn="just">
              <a:buFont typeface="Arial" panose="020B0604020202020204" pitchFamily="34" charset="0"/>
              <a:buChar char="•"/>
            </a:pPr>
            <a:r>
              <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rPr>
              <a:t>Termenul fix al evaluării a fost stabilit la mijlocul perioadei de implementare. Inițial, analizele s-au bazat pe date disponibile până în noiembrie 2024.</a:t>
            </a:r>
          </a:p>
          <a:p>
            <a:pPr algn="just"/>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lgn="just">
              <a:buFont typeface="Arial" panose="020B0604020202020204" pitchFamily="34" charset="0"/>
              <a:buChar char="•"/>
            </a:pPr>
            <a:r>
              <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rPr>
              <a:t>A fost necesară reluarea analizelor după obținerea datelor de la 31 decembrie 2024 (disponibile abia la sfârșit de ianuarie), ceea ce a adăugat o presiune suplimentară asupra procesului de evaluare</a:t>
            </a:r>
          </a:p>
        </p:txBody>
      </p:sp>
      <p:sp>
        <p:nvSpPr>
          <p:cNvPr id="21" name="TextBox 20">
            <a:extLst>
              <a:ext uri="{FF2B5EF4-FFF2-40B4-BE49-F238E27FC236}">
                <a16:creationId xmlns:a16="http://schemas.microsoft.com/office/drawing/2014/main" id="{4FDA6DDE-CFEE-9ABE-C793-C1719895D6B1}"/>
              </a:ext>
            </a:extLst>
          </p:cNvPr>
          <p:cNvSpPr txBox="1"/>
          <p:nvPr/>
        </p:nvSpPr>
        <p:spPr>
          <a:xfrm>
            <a:off x="8272586" y="3364369"/>
            <a:ext cx="3569826" cy="1815882"/>
          </a:xfrm>
          <a:prstGeom prst="rect">
            <a:avLst/>
          </a:prstGeom>
          <a:noFill/>
        </p:spPr>
        <p:txBody>
          <a:bodyPr wrap="square">
            <a:spAutoFit/>
          </a:bodyPr>
          <a:lstStyle/>
          <a:p>
            <a:pPr marL="285750" indent="-285750" algn="just">
              <a:buFont typeface="Arial" panose="020B0604020202020204" pitchFamily="34" charset="0"/>
              <a:buChar char="•"/>
            </a:pPr>
            <a:r>
              <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rPr>
              <a:t>Tipuri </a:t>
            </a:r>
            <a:r>
              <a:rPr lang="ro-RO" sz="1400">
                <a:solidFill>
                  <a:srgbClr val="213F99"/>
                </a:solidFill>
                <a:latin typeface="Calibri" panose="020F0502020204030204" pitchFamily="34" charset="0"/>
                <a:ea typeface="Calibri" panose="020F0502020204030204" pitchFamily="34" charset="0"/>
                <a:cs typeface="Calibri" panose="020F0502020204030204" pitchFamily="34" charset="0"/>
              </a:rPr>
              <a:t>de proiecte:</a:t>
            </a:r>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742950" lvl="1" indent="-285750" algn="just">
              <a:buFont typeface="Arial" panose="020B0604020202020204" pitchFamily="34" charset="0"/>
              <a:buChar char="•"/>
            </a:pPr>
            <a:r>
              <a:rPr lang="ro-RO" sz="1400" b="1" dirty="0">
                <a:solidFill>
                  <a:srgbClr val="213F99"/>
                </a:solidFill>
                <a:latin typeface="Calibri" panose="020F0502020204030204" pitchFamily="34" charset="0"/>
                <a:ea typeface="Calibri" panose="020F0502020204030204" pitchFamily="34" charset="0"/>
                <a:cs typeface="Calibri" panose="020F0502020204030204" pitchFamily="34" charset="0"/>
              </a:rPr>
              <a:t>Proiecte din apeluri etapizate</a:t>
            </a:r>
            <a:r>
              <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rPr>
              <a:t> (continuări din POR 2014–2020)</a:t>
            </a:r>
          </a:p>
          <a:p>
            <a:pPr marL="742950" lvl="1" indent="-285750" algn="just">
              <a:buFont typeface="Arial" panose="020B0604020202020204" pitchFamily="34" charset="0"/>
              <a:buChar char="•"/>
            </a:pPr>
            <a:r>
              <a:rPr lang="ro-RO" sz="1400" b="1" dirty="0">
                <a:solidFill>
                  <a:srgbClr val="213F99"/>
                </a:solidFill>
                <a:latin typeface="Calibri" panose="020F0502020204030204" pitchFamily="34" charset="0"/>
                <a:ea typeface="Calibri" panose="020F0502020204030204" pitchFamily="34" charset="0"/>
                <a:cs typeface="Calibri" panose="020F0502020204030204" pitchFamily="34" charset="0"/>
              </a:rPr>
              <a:t>Proiecte din apeluri noi</a:t>
            </a:r>
            <a:r>
              <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rPr>
              <a:t>.</a:t>
            </a:r>
          </a:p>
          <a:p>
            <a:pPr marL="285750" indent="-285750" algn="just">
              <a:buFont typeface="Arial" panose="020B0604020202020204" pitchFamily="34" charset="0"/>
              <a:buChar char="•"/>
            </a:pPr>
            <a:r>
              <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rPr>
              <a:t>Lipsa proiectelor finalizate a împiedicat evaluarea rezultatelor efective; analiza s-a bazat doar pe țintele asumate în proiectele contractate.</a:t>
            </a:r>
          </a:p>
        </p:txBody>
      </p:sp>
    </p:spTree>
    <p:extLst>
      <p:ext uri="{BB962C8B-B14F-4D97-AF65-F5344CB8AC3E}">
        <p14:creationId xmlns:p14="http://schemas.microsoft.com/office/powerpoint/2010/main" val="35552030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CFBCDB-1004-5081-4C95-447706B17622}"/>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797D3F91-6AE9-5B5A-FA0E-C05BB3BD2C69}"/>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8E9A29C2-8B54-47E4-9685-D1031E2EB7F1}"/>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E5F15B40-70EC-8DCA-4F59-5263AD39AB7A}"/>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C759B6CA-E103-0223-30A5-6CE26C66EA3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A10D2529-F373-1AF9-912E-EF993B1E6B9C}"/>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9" name="TextBox 18">
            <a:extLst>
              <a:ext uri="{FF2B5EF4-FFF2-40B4-BE49-F238E27FC236}">
                <a16:creationId xmlns:a16="http://schemas.microsoft.com/office/drawing/2014/main" id="{5DFBBACB-BC9A-46CA-5AA2-B30F75A686FF}"/>
              </a:ext>
            </a:extLst>
          </p:cNvPr>
          <p:cNvSpPr txBox="1"/>
          <p:nvPr/>
        </p:nvSpPr>
        <p:spPr>
          <a:xfrm>
            <a:off x="779207" y="1336305"/>
            <a:ext cx="9839632" cy="369332"/>
          </a:xfrm>
          <a:prstGeom prst="rect">
            <a:avLst/>
          </a:prstGeom>
          <a:noFill/>
        </p:spPr>
        <p:txBody>
          <a:bodyPr wrap="square" rtlCol="0">
            <a:spAutoFit/>
          </a:bodyPr>
          <a:lstStyle/>
          <a:p>
            <a:pPr marL="0" marR="0" algn="just">
              <a:spcBef>
                <a:spcPts val="600"/>
              </a:spcBef>
              <a:spcAft>
                <a:spcPts val="600"/>
              </a:spcAft>
            </a:pPr>
            <a:r>
              <a:rPr lang="ro-RO" sz="1800" b="1" dirty="0">
                <a:solidFill>
                  <a:srgbClr val="213F99"/>
                </a:solidFill>
                <a:effectLst/>
                <a:latin typeface="Calibri" panose="020F0502020204030204" pitchFamily="34" charset="0"/>
                <a:ea typeface="Calibri" panose="020F0502020204030204" pitchFamily="34" charset="0"/>
                <a:cs typeface="Arial" panose="020B0604020202020204" pitchFamily="34" charset="0"/>
              </a:rPr>
              <a:t>Contexul Priorității 4 – „</a:t>
            </a:r>
            <a:r>
              <a:rPr lang="it-IT" sz="1800" b="1" dirty="0">
                <a:solidFill>
                  <a:srgbClr val="213F99"/>
                </a:solidFill>
                <a:effectLst/>
                <a:latin typeface="Calibri" panose="020F0502020204030204" pitchFamily="34" charset="0"/>
                <a:ea typeface="Calibri" panose="020F0502020204030204" pitchFamily="34" charset="0"/>
                <a:cs typeface="Arial" panose="020B0604020202020204" pitchFamily="34" charset="0"/>
              </a:rPr>
              <a:t>O regiune </a:t>
            </a:r>
            <a:r>
              <a:rPr lang="ro-RO" sz="1800" b="1" dirty="0">
                <a:solidFill>
                  <a:srgbClr val="213F99"/>
                </a:solidFill>
                <a:effectLst/>
                <a:latin typeface="Calibri" panose="020F0502020204030204" pitchFamily="34" charset="0"/>
                <a:ea typeface="Calibri" panose="020F0502020204030204" pitchFamily="34" charset="0"/>
                <a:cs typeface="Arial" panose="020B0604020202020204" pitchFamily="34" charset="0"/>
              </a:rPr>
              <a:t>accesibilă” </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0" name="Subtitle 2">
            <a:extLst>
              <a:ext uri="{FF2B5EF4-FFF2-40B4-BE49-F238E27FC236}">
                <a16:creationId xmlns:a16="http://schemas.microsoft.com/office/drawing/2014/main" id="{05ED38F0-DC70-88EE-5189-77457DB3D419}"/>
              </a:ext>
            </a:extLst>
          </p:cNvPr>
          <p:cNvSpPr>
            <a:spLocks noGrp="1"/>
          </p:cNvSpPr>
          <p:nvPr>
            <p:ph type="subTitle" idx="1"/>
          </p:nvPr>
        </p:nvSpPr>
        <p:spPr>
          <a:xfrm>
            <a:off x="779207" y="1885480"/>
            <a:ext cx="10547554" cy="3377364"/>
          </a:xfrm>
        </p:spPr>
        <p:txBody>
          <a:bodyPr>
            <a:noAutofit/>
          </a:bodyPr>
          <a:lstStyle/>
          <a:p>
            <a:pPr algn="just">
              <a:lnSpc>
                <a:spcPct val="100000"/>
              </a:lnSpc>
            </a:pP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Prioritatea 4 vizează implementarea de măsuri care să contribuie la dezvoltarea și creșterea unei mobilități naționale, regionale și locale durabile, reziliente la schimbările climatice, inteligente și intermodale, inclusiv îmbunătățirea accesului la TEN-T și a mobilității transfrontaliere: </a:t>
            </a:r>
          </a:p>
          <a:p>
            <a:pPr algn="just">
              <a:lnSpc>
                <a:spcPct val="100000"/>
              </a:lnSpc>
            </a:pP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Principalele tipuri de acțiuni:</a:t>
            </a:r>
          </a:p>
          <a:p>
            <a:pPr marL="285750" indent="-285750" algn="just">
              <a:lnSpc>
                <a:spcPct val="150000"/>
              </a:lnSpc>
              <a:spcBef>
                <a:spcPts val="0"/>
              </a:spcBef>
              <a:buFont typeface="Arial" panose="020B0604020202020204" pitchFamily="34" charset="0"/>
              <a:buChar char="•"/>
            </a:pPr>
            <a:r>
              <a:rPr lang="ro-RO" sz="1600" b="1" i="1" dirty="0">
                <a:solidFill>
                  <a:srgbClr val="213F99"/>
                </a:solidFill>
                <a:latin typeface="Calibri" panose="020F0502020204030204" pitchFamily="34" charset="0"/>
                <a:ea typeface="Calibri" panose="020F0502020204030204" pitchFamily="34" charset="0"/>
                <a:cs typeface="Calibri" panose="020F0502020204030204" pitchFamily="34" charset="0"/>
              </a:rPr>
              <a:t>reabilitarea și modernizarea infrastructurii rutiere de importanță regională pentru asigurarea conectivității la rețeaua TEN-T;</a:t>
            </a:r>
          </a:p>
          <a:p>
            <a:pPr marL="285750" indent="-285750" algn="just">
              <a:lnSpc>
                <a:spcPct val="150000"/>
              </a:lnSpc>
              <a:spcBef>
                <a:spcPts val="0"/>
              </a:spcBef>
              <a:buFont typeface="Arial" panose="020B0604020202020204" pitchFamily="34" charset="0"/>
              <a:buChar char="•"/>
            </a:pPr>
            <a:r>
              <a:rPr lang="ro-RO" sz="1600" b="1" i="1" dirty="0">
                <a:solidFill>
                  <a:srgbClr val="213F99"/>
                </a:solidFill>
                <a:latin typeface="Calibri" panose="020F0502020204030204" pitchFamily="34" charset="0"/>
                <a:ea typeface="Calibri" panose="020F0502020204030204" pitchFamily="34" charset="0"/>
                <a:cs typeface="Calibri" panose="020F0502020204030204" pitchFamily="34" charset="0"/>
              </a:rPr>
              <a:t>îmbunătățirea sistemului public de transport adaptat infrastructurii specifice din zona ITI DD.</a:t>
            </a:r>
          </a:p>
          <a:p>
            <a:pPr algn="just">
              <a:lnSpc>
                <a:spcPct val="150000"/>
              </a:lnSpc>
              <a:spcBef>
                <a:spcPts val="0"/>
              </a:spcBef>
            </a:pPr>
            <a:endParaRPr lang="ro-RO" sz="1600" b="1" i="1"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lgn="just">
              <a:lnSpc>
                <a:spcPct val="100000"/>
              </a:lnSpc>
            </a:pP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Toate aceste domenii și acțiuni sunt finanțate la nivel regional prin PRSE 2021-2027.</a:t>
            </a:r>
          </a:p>
        </p:txBody>
      </p:sp>
    </p:spTree>
    <p:extLst>
      <p:ext uri="{BB962C8B-B14F-4D97-AF65-F5344CB8AC3E}">
        <p14:creationId xmlns:p14="http://schemas.microsoft.com/office/powerpoint/2010/main" val="22659313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E5189D-D0A4-F2AA-CB9B-BE4FF056D39F}"/>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6CB86A3E-74D7-29C2-754F-595388809AD0}"/>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BCBB9E3D-7ED0-A1DC-A26A-CA9D3C0E27EF}"/>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04921008-F76C-D8CD-AE96-37F64F5FD840}"/>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7394BEB0-CCB0-035A-2388-D8453391363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5AE46E99-9280-1596-C27D-5FD61C6A1CBA}"/>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EE303632-B733-BD5F-0892-7180EC44FB63}"/>
              </a:ext>
            </a:extLst>
          </p:cNvPr>
          <p:cNvSpPr txBox="1"/>
          <p:nvPr/>
        </p:nvSpPr>
        <p:spPr>
          <a:xfrm>
            <a:off x="751282" y="1190947"/>
            <a:ext cx="6701146" cy="369332"/>
          </a:xfrm>
          <a:prstGeom prst="rect">
            <a:avLst/>
          </a:prstGeom>
          <a:noFill/>
        </p:spPr>
        <p:txBody>
          <a:bodyPr wrap="square" rtlCol="0">
            <a:spAutoFit/>
          </a:bodyPr>
          <a:lstStyle/>
          <a:p>
            <a:pPr marL="0" marR="0" algn="just">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Principalele domenii de intervenție</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4" name="Subtitle 2">
            <a:extLst>
              <a:ext uri="{FF2B5EF4-FFF2-40B4-BE49-F238E27FC236}">
                <a16:creationId xmlns:a16="http://schemas.microsoft.com/office/drawing/2014/main" id="{08C21CD7-CF68-0032-5CD8-E41D973C9899}"/>
              </a:ext>
            </a:extLst>
          </p:cNvPr>
          <p:cNvSpPr txBox="1">
            <a:spLocks/>
          </p:cNvSpPr>
          <p:nvPr/>
        </p:nvSpPr>
        <p:spPr>
          <a:xfrm>
            <a:off x="751279" y="2314354"/>
            <a:ext cx="10854567" cy="1279426"/>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14000"/>
              </a:lnSpc>
              <a:spcBef>
                <a:spcPts val="0"/>
              </a:spcBef>
            </a:pPr>
            <a:r>
              <a:rPr lang="ro-RO" sz="1600" b="1" dirty="0">
                <a:solidFill>
                  <a:srgbClr val="F36F23"/>
                </a:solidFill>
                <a:latin typeface="Calibri" panose="020F0502020204030204" pitchFamily="34" charset="0"/>
                <a:ea typeface="Calibri" panose="020F0502020204030204" pitchFamily="34" charset="0"/>
                <a:cs typeface="Calibri" panose="020F0502020204030204" pitchFamily="34" charset="0"/>
              </a:rPr>
              <a:t>Acțiunea 4.1 </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Investiții destinate reabilitării și modernizării infrastructurii rutiere de importanță regională pentru asigurarea conectivității la rețeaua TEN-T și creșterea siguranței traficului</a:t>
            </a:r>
          </a:p>
          <a:p>
            <a:pPr marL="342900" marR="0" indent="-342900" algn="just">
              <a:spcBef>
                <a:spcPts val="300"/>
              </a:spcBef>
              <a:spcAft>
                <a:spcPts val="300"/>
              </a:spcAft>
              <a:buAutoNum type="alphaLcParenR"/>
            </a:pPr>
            <a:r>
              <a:rPr lang="ro-RO" sz="14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Modernizarea si reabilitarea DJ (pentru îmbunătățirea parametrilor relevanți-creșterea vitezei, siguranței rutiere, portanței etc) care asigură conectivitatea, directă (DJ/trasee compuse din mai multe DJ legate direct) sau indirectă (DJ/trasee legate de rețea prin intermediul unui DN modernizat) cu rețeaua TEN-T,</a:t>
            </a:r>
          </a:p>
          <a:p>
            <a:pPr marL="342900" marR="0" indent="-342900" algn="just">
              <a:spcBef>
                <a:spcPts val="300"/>
              </a:spcBef>
              <a:spcAft>
                <a:spcPts val="300"/>
              </a:spcAft>
              <a:buAutoNum type="alphaLcParenR"/>
            </a:pPr>
            <a:r>
              <a:rPr lang="ro-RO" sz="14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Instalarea de puncte de realimentare/reîncărcare pentru vehicule electrice pe traseele drumurilor județene reabilitate, în afara localităților care implementează PMUD.</a:t>
            </a:r>
            <a:endParaRPr lang="en-US" sz="14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endParaRPr>
          </a:p>
          <a:p>
            <a:pPr algn="l">
              <a:lnSpc>
                <a:spcPct val="114000"/>
              </a:lnSpc>
              <a:spcBef>
                <a:spcPts val="0"/>
              </a:spcBef>
            </a:pPr>
            <a:r>
              <a:rPr lang="ro-RO" sz="1600" b="1" dirty="0">
                <a:solidFill>
                  <a:srgbClr val="F36F23"/>
                </a:solidFill>
                <a:latin typeface="Calibri" panose="020F0502020204030204" pitchFamily="34" charset="0"/>
                <a:ea typeface="Calibri" panose="020F0502020204030204" pitchFamily="34" charset="0"/>
                <a:cs typeface="Calibri" panose="020F0502020204030204" pitchFamily="34" charset="0"/>
              </a:rPr>
              <a:t>Acțiunea 4.2 </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ITI Investiții destinate sistemului de transport public adaptat nevoilor, cerințelor actuale ale mediului și siguranței pasagerilor, coroborate cu infrastructura de acostare din arealul ITI DD</a:t>
            </a:r>
          </a:p>
          <a:p>
            <a:pPr marL="342900" marR="0" lvl="0" indent="-342900" algn="just">
              <a:spcBef>
                <a:spcPts val="300"/>
              </a:spcBef>
              <a:spcAft>
                <a:spcPts val="300"/>
              </a:spcAft>
              <a:buClr>
                <a:srgbClr val="2E74B5"/>
              </a:buClr>
              <a:buSzPts val="1000"/>
              <a:buFont typeface="Symbol" panose="05050102010706020507" pitchFamily="18" charset="2"/>
              <a:buChar char=""/>
            </a:pPr>
            <a:r>
              <a:rPr lang="ro-RO" sz="14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achiziționarea de nave performante energetic, destinate transportului public de pasageri, dotate cu sisteme de transport inteligente, care satisfac cerințele actuale ale mediului și siguranța pasagerilor;</a:t>
            </a:r>
            <a:endParaRPr lang="en-US" sz="14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endParaRPr>
          </a:p>
          <a:p>
            <a:pPr marL="342900" marR="0" lvl="0" indent="-342900" algn="just">
              <a:spcBef>
                <a:spcPts val="300"/>
              </a:spcBef>
              <a:spcAft>
                <a:spcPts val="300"/>
              </a:spcAft>
              <a:buClr>
                <a:srgbClr val="2E74B5"/>
              </a:buClr>
              <a:buSzPts val="1000"/>
              <a:buFont typeface="Symbol" panose="05050102010706020507" pitchFamily="18" charset="2"/>
              <a:buChar char=""/>
            </a:pPr>
            <a:r>
              <a:rPr lang="ro-RO" sz="14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construirea/modernizarea/reabilitarea facilitaților de acostare a navelor de transport pasageri, sistemele de ancorare și îmbarcare/ debarcare a pasagerilor situate pe reţeaua TEN-T navală;</a:t>
            </a:r>
            <a:endParaRPr lang="en-US" sz="14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endParaRPr>
          </a:p>
          <a:p>
            <a:pPr marL="342900" marR="0" lvl="0" indent="-342900" algn="just">
              <a:spcBef>
                <a:spcPts val="300"/>
              </a:spcBef>
              <a:spcAft>
                <a:spcPts val="300"/>
              </a:spcAft>
              <a:buClr>
                <a:srgbClr val="2E74B5"/>
              </a:buClr>
              <a:buSzPts val="1000"/>
              <a:buFont typeface="Symbol" panose="05050102010706020507" pitchFamily="18" charset="2"/>
              <a:buChar char=""/>
            </a:pPr>
            <a:r>
              <a:rPr lang="ro-RO" sz="14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instalarea de puncte de reîncărcare cu energie electrică la mal pentru pentru navele performante energetic.</a:t>
            </a:r>
            <a:endParaRPr lang="en-US" sz="14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endParaRPr>
          </a:p>
          <a:p>
            <a:pPr algn="l">
              <a:lnSpc>
                <a:spcPct val="114000"/>
              </a:lnSpc>
              <a:spcBef>
                <a:spcPts val="0"/>
              </a:spcBef>
            </a:pPr>
            <a:endPar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lgn="l">
              <a:lnSpc>
                <a:spcPct val="114000"/>
              </a:lnSpc>
              <a:spcBef>
                <a:spcPts val="0"/>
              </a:spcBef>
            </a:pPr>
            <a:endPar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lgn="l">
              <a:lnSpc>
                <a:spcPct val="114000"/>
              </a:lnSpc>
              <a:spcBef>
                <a:spcPts val="0"/>
              </a:spcBef>
            </a:pPr>
            <a:endPar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25" name="TextBox 24">
            <a:extLst>
              <a:ext uri="{FF2B5EF4-FFF2-40B4-BE49-F238E27FC236}">
                <a16:creationId xmlns:a16="http://schemas.microsoft.com/office/drawing/2014/main" id="{89495ED6-1A0D-C98B-AD59-D4B603F5A2DD}"/>
              </a:ext>
            </a:extLst>
          </p:cNvPr>
          <p:cNvSpPr txBox="1"/>
          <p:nvPr/>
        </p:nvSpPr>
        <p:spPr>
          <a:xfrm>
            <a:off x="751279" y="1629540"/>
            <a:ext cx="10945002" cy="615553"/>
          </a:xfrm>
          <a:prstGeom prst="rect">
            <a:avLst/>
          </a:prstGeom>
          <a:noFill/>
        </p:spPr>
        <p:txBody>
          <a:bodyPr wrap="square" rtlCol="0">
            <a:spAutoFit/>
          </a:bodyPr>
          <a:lstStyle/>
          <a:p>
            <a:pPr marL="0" marR="0">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OS3.2. : </a:t>
            </a:r>
            <a:r>
              <a:rPr lang="ro-RO" sz="1600" b="1" dirty="0">
                <a:solidFill>
                  <a:srgbClr val="31B349"/>
                </a:solidFill>
                <a:latin typeface="Calibri" panose="020F0502020204030204" pitchFamily="34" charset="0"/>
                <a:ea typeface="Calibri" panose="020F0502020204030204" pitchFamily="34" charset="0"/>
                <a:cs typeface="Arial" panose="020B0604020202020204" pitchFamily="34" charset="0"/>
              </a:rPr>
              <a:t>Dezvoltarea și ameliorarea unei mobilități naționale, regionale și locale sustenabile, reziliente la schimbările climatice, inteligente și intermodale, inclusiv îmbunătățirea accesului la TEN-T și a mobilității transfrontaliere</a:t>
            </a:r>
            <a:endParaRPr lang="en-US" sz="1600" b="1" dirty="0">
              <a:solidFill>
                <a:srgbClr val="31B349"/>
              </a:solidFill>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1555599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011DE1-C5EC-C22F-CCDA-03711D98640D}"/>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76F7CAEE-5291-30B1-C1A6-184284B54EEB}"/>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00C00ECE-AC8A-1077-B083-478462E84233}"/>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B9930972-F605-1646-7C06-D3E1CA0172CB}"/>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66354889-CFDA-6650-A6D4-83DB48008AC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E5DD8522-CD1E-2AE8-9A5E-828AF4CD2C59}"/>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9" name="TextBox 18">
            <a:extLst>
              <a:ext uri="{FF2B5EF4-FFF2-40B4-BE49-F238E27FC236}">
                <a16:creationId xmlns:a16="http://schemas.microsoft.com/office/drawing/2014/main" id="{3F5710B4-4BEA-D49C-93B4-4C912BA5C926}"/>
              </a:ext>
            </a:extLst>
          </p:cNvPr>
          <p:cNvSpPr txBox="1"/>
          <p:nvPr/>
        </p:nvSpPr>
        <p:spPr>
          <a:xfrm>
            <a:off x="779207" y="1147071"/>
            <a:ext cx="9839632" cy="369332"/>
          </a:xfrm>
          <a:prstGeom prst="rect">
            <a:avLst/>
          </a:prstGeom>
          <a:noFill/>
        </p:spPr>
        <p:txBody>
          <a:bodyPr wrap="square" rtlCol="0">
            <a:spAutoFit/>
          </a:bodyPr>
          <a:lstStyle/>
          <a:p>
            <a:pPr marL="0" marR="0" algn="just">
              <a:spcBef>
                <a:spcPts val="600"/>
              </a:spcBef>
              <a:spcAft>
                <a:spcPts val="600"/>
              </a:spcAft>
            </a:pPr>
            <a:r>
              <a:rPr lang="ro-RO" sz="1800" b="1" dirty="0">
                <a:solidFill>
                  <a:srgbClr val="213F99"/>
                </a:solidFill>
                <a:effectLst/>
                <a:latin typeface="Calibri" panose="020F0502020204030204" pitchFamily="34" charset="0"/>
                <a:ea typeface="Calibri" panose="020F0502020204030204" pitchFamily="34" charset="0"/>
                <a:cs typeface="Arial" panose="020B0604020202020204" pitchFamily="34" charset="0"/>
              </a:rPr>
              <a:t>Stadiul implementării Priorității 4 </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0" name="Subtitle 2">
            <a:extLst>
              <a:ext uri="{FF2B5EF4-FFF2-40B4-BE49-F238E27FC236}">
                <a16:creationId xmlns:a16="http://schemas.microsoft.com/office/drawing/2014/main" id="{D92EB66D-9862-92D8-A567-8E13ECDAD399}"/>
              </a:ext>
            </a:extLst>
          </p:cNvPr>
          <p:cNvSpPr>
            <a:spLocks noGrp="1"/>
          </p:cNvSpPr>
          <p:nvPr>
            <p:ph type="subTitle" idx="1"/>
          </p:nvPr>
        </p:nvSpPr>
        <p:spPr>
          <a:xfrm>
            <a:off x="779207" y="1735699"/>
            <a:ext cx="10547554" cy="3377364"/>
          </a:xfrm>
        </p:spPr>
        <p:txBody>
          <a:bodyPr>
            <a:noAutofit/>
          </a:bodyPr>
          <a:lstStyle/>
          <a:p>
            <a:pPr marL="285750" indent="-285750" algn="just" fontAlgn="base">
              <a:spcBef>
                <a:spcPts val="600"/>
              </a:spcBef>
              <a:spcAft>
                <a:spcPts val="600"/>
              </a:spcAft>
              <a:buSzPts val="1000"/>
              <a:buFont typeface="Arial" panose="020B0604020202020204" pitchFamily="34" charset="0"/>
              <a:buChar char="•"/>
            </a:pPr>
            <a:r>
              <a:rPr lang="ro-RO" sz="1800" u="none" strike="noStrike" kern="0" spc="0" dirty="0">
                <a:solidFill>
                  <a:srgbClr val="213F99"/>
                </a:solidFill>
                <a:effectLst/>
                <a:latin typeface="Calibri" panose="020F0502020204030204" pitchFamily="34" charset="0"/>
                <a:ea typeface="Arial" panose="020B0604020202020204" pitchFamily="34" charset="0"/>
                <a:cs typeface="Arial" panose="020B0604020202020204" pitchFamily="34" charset="0"/>
              </a:rPr>
              <a:t>Alocare = 200.6 mil FEDR / Valoare contractată = 250 mil FEDR </a:t>
            </a:r>
          </a:p>
          <a:p>
            <a:pPr marL="285750" indent="-285750" algn="just" fontAlgn="base">
              <a:spcBef>
                <a:spcPts val="600"/>
              </a:spcBef>
              <a:spcAft>
                <a:spcPts val="600"/>
              </a:spcAft>
              <a:buSzPts val="1000"/>
              <a:buFont typeface="Arial" panose="020B0604020202020204" pitchFamily="34" charset="0"/>
              <a:buChar char="•"/>
            </a:pPr>
            <a:r>
              <a:rPr lang="en-GB" sz="1800" u="none" strike="noStrike" kern="0" spc="0" dirty="0">
                <a:solidFill>
                  <a:srgbClr val="213F99"/>
                </a:solidFill>
                <a:effectLst/>
                <a:latin typeface="Calibri" panose="020F0502020204030204" pitchFamily="34" charset="0"/>
                <a:ea typeface="Arial" panose="020B0604020202020204" pitchFamily="34" charset="0"/>
                <a:cs typeface="Arial" panose="020B0604020202020204" pitchFamily="34" charset="0"/>
              </a:rPr>
              <a:t>8 </a:t>
            </a:r>
            <a:r>
              <a:rPr lang="en-GB" sz="1800" u="none" strike="noStrike" kern="0" spc="0" dirty="0" err="1">
                <a:solidFill>
                  <a:srgbClr val="213F99"/>
                </a:solidFill>
                <a:effectLst/>
                <a:latin typeface="Calibri" panose="020F0502020204030204" pitchFamily="34" charset="0"/>
                <a:ea typeface="Arial" panose="020B0604020202020204" pitchFamily="34" charset="0"/>
                <a:cs typeface="Arial" panose="020B0604020202020204" pitchFamily="34" charset="0"/>
              </a:rPr>
              <a:t>proiecte</a:t>
            </a:r>
            <a:r>
              <a:rPr lang="en-GB" sz="1800" u="none" strike="noStrike" kern="0" spc="0" dirty="0">
                <a:solidFill>
                  <a:srgbClr val="213F99"/>
                </a:solidFill>
                <a:effectLst/>
                <a:latin typeface="Calibri" panose="020F0502020204030204" pitchFamily="34" charset="0"/>
                <a:ea typeface="Arial" panose="020B0604020202020204" pitchFamily="34" charset="0"/>
                <a:cs typeface="Arial" panose="020B0604020202020204" pitchFamily="34" charset="0"/>
              </a:rPr>
              <a:t> din 2 </a:t>
            </a:r>
            <a:r>
              <a:rPr lang="en-GB" sz="1800" u="none" strike="noStrike" kern="0" spc="0" dirty="0" err="1">
                <a:solidFill>
                  <a:srgbClr val="213F99"/>
                </a:solidFill>
                <a:effectLst/>
                <a:latin typeface="Calibri" panose="020F0502020204030204" pitchFamily="34" charset="0"/>
                <a:ea typeface="Arial" panose="020B0604020202020204" pitchFamily="34" charset="0"/>
                <a:cs typeface="Arial" panose="020B0604020202020204" pitchFamily="34" charset="0"/>
              </a:rPr>
              <a:t>apeluri</a:t>
            </a:r>
            <a:r>
              <a:rPr lang="en-GB" sz="1800" u="none" strike="noStrike" kern="0" spc="0" dirty="0">
                <a:solidFill>
                  <a:srgbClr val="213F99"/>
                </a:solidFill>
                <a:effectLst/>
                <a:latin typeface="Calibri" panose="020F0502020204030204" pitchFamily="34" charset="0"/>
                <a:ea typeface="Arial" panose="020B0604020202020204" pitchFamily="34" charset="0"/>
                <a:cs typeface="Arial" panose="020B0604020202020204" pitchFamily="34" charset="0"/>
              </a:rPr>
              <a:t> </a:t>
            </a:r>
            <a:r>
              <a:rPr lang="ro-RO" sz="1800" u="none" strike="noStrike" kern="0" spc="0" dirty="0">
                <a:solidFill>
                  <a:srgbClr val="213F99"/>
                </a:solidFill>
                <a:effectLst/>
                <a:latin typeface="Calibri" panose="020F0502020204030204" pitchFamily="34" charset="0"/>
                <a:ea typeface="Arial" panose="020B0604020202020204" pitchFamily="34" charset="0"/>
                <a:cs typeface="Arial" panose="020B0604020202020204" pitchFamily="34" charset="0"/>
              </a:rPr>
              <a:t>vizând modernizarea infrastructurii rutiere </a:t>
            </a:r>
            <a:r>
              <a:rPr lang="en-GB" sz="1800" u="none" strike="noStrike" kern="0" spc="0" dirty="0">
                <a:solidFill>
                  <a:srgbClr val="213F99"/>
                </a:solidFill>
                <a:effectLst/>
                <a:latin typeface="Calibri" panose="020F0502020204030204" pitchFamily="34" charset="0"/>
                <a:ea typeface="Arial" panose="020B0604020202020204" pitchFamily="34" charset="0"/>
                <a:cs typeface="Arial" panose="020B0604020202020204" pitchFamily="34" charset="0"/>
              </a:rPr>
              <a:t>(un </a:t>
            </a:r>
            <a:r>
              <a:rPr lang="en-GB" sz="1800" u="none" strike="noStrike" kern="0" spc="0" dirty="0" err="1">
                <a:solidFill>
                  <a:srgbClr val="213F99"/>
                </a:solidFill>
                <a:effectLst/>
                <a:latin typeface="Calibri" panose="020F0502020204030204" pitchFamily="34" charset="0"/>
                <a:ea typeface="Arial" panose="020B0604020202020204" pitchFamily="34" charset="0"/>
                <a:cs typeface="Arial" panose="020B0604020202020204" pitchFamily="34" charset="0"/>
              </a:rPr>
              <a:t>apel</a:t>
            </a:r>
            <a:r>
              <a:rPr lang="en-GB" sz="1800" u="none" strike="noStrike" kern="0" spc="0" dirty="0">
                <a:solidFill>
                  <a:srgbClr val="213F99"/>
                </a:solidFill>
                <a:effectLst/>
                <a:latin typeface="Calibri" panose="020F0502020204030204" pitchFamily="34" charset="0"/>
                <a:ea typeface="Arial" panose="020B0604020202020204" pitchFamily="34" charset="0"/>
                <a:cs typeface="Arial" panose="020B0604020202020204" pitchFamily="34" charset="0"/>
              </a:rPr>
              <a:t> </a:t>
            </a:r>
            <a:r>
              <a:rPr lang="en-GB" sz="1800" u="none" strike="noStrike" kern="0" spc="0" dirty="0" err="1">
                <a:solidFill>
                  <a:srgbClr val="213F99"/>
                </a:solidFill>
                <a:effectLst/>
                <a:latin typeface="Calibri" panose="020F0502020204030204" pitchFamily="34" charset="0"/>
                <a:ea typeface="Arial" panose="020B0604020202020204" pitchFamily="34" charset="0"/>
                <a:cs typeface="Arial" panose="020B0604020202020204" pitchFamily="34" charset="0"/>
              </a:rPr>
              <a:t>pentru</a:t>
            </a:r>
            <a:r>
              <a:rPr lang="en-GB" sz="1800" u="none" strike="noStrike" kern="0" spc="0" dirty="0">
                <a:solidFill>
                  <a:srgbClr val="213F99"/>
                </a:solidFill>
                <a:effectLst/>
                <a:latin typeface="Calibri" panose="020F0502020204030204" pitchFamily="34" charset="0"/>
                <a:ea typeface="Arial" panose="020B0604020202020204" pitchFamily="34" charset="0"/>
                <a:cs typeface="Arial" panose="020B0604020202020204" pitchFamily="34" charset="0"/>
              </a:rPr>
              <a:t> </a:t>
            </a:r>
            <a:r>
              <a:rPr lang="en-GB" sz="1800" u="none" strike="noStrike" kern="0" spc="0" dirty="0" err="1">
                <a:solidFill>
                  <a:srgbClr val="213F99"/>
                </a:solidFill>
                <a:effectLst/>
                <a:latin typeface="Calibri" panose="020F0502020204030204" pitchFamily="34" charset="0"/>
                <a:ea typeface="Arial" panose="020B0604020202020204" pitchFamily="34" charset="0"/>
                <a:cs typeface="Arial" panose="020B0604020202020204" pitchFamily="34" charset="0"/>
              </a:rPr>
              <a:t>proiecte</a:t>
            </a:r>
            <a:r>
              <a:rPr lang="en-GB" sz="1800" u="none" strike="noStrike" kern="0" spc="0" dirty="0">
                <a:solidFill>
                  <a:srgbClr val="213F99"/>
                </a:solidFill>
                <a:effectLst/>
                <a:latin typeface="Calibri" panose="020F0502020204030204" pitchFamily="34" charset="0"/>
                <a:ea typeface="Arial" panose="020B0604020202020204" pitchFamily="34" charset="0"/>
                <a:cs typeface="Arial" panose="020B0604020202020204" pitchFamily="34" charset="0"/>
              </a:rPr>
              <a:t> </a:t>
            </a:r>
            <a:r>
              <a:rPr lang="en-GB" sz="1800" u="none" strike="noStrike" kern="0" spc="0" dirty="0" err="1">
                <a:solidFill>
                  <a:srgbClr val="213F99"/>
                </a:solidFill>
                <a:effectLst/>
                <a:latin typeface="Calibri" panose="020F0502020204030204" pitchFamily="34" charset="0"/>
                <a:ea typeface="Arial" panose="020B0604020202020204" pitchFamily="34" charset="0"/>
                <a:cs typeface="Arial" panose="020B0604020202020204" pitchFamily="34" charset="0"/>
              </a:rPr>
              <a:t>etapizate</a:t>
            </a:r>
            <a:r>
              <a:rPr lang="en-GB" sz="1800" u="none" strike="noStrike" kern="0" spc="0" dirty="0">
                <a:solidFill>
                  <a:srgbClr val="213F99"/>
                </a:solidFill>
                <a:effectLst/>
                <a:latin typeface="Calibri" panose="020F0502020204030204" pitchFamily="34" charset="0"/>
                <a:ea typeface="Arial" panose="020B0604020202020204" pitchFamily="34" charset="0"/>
                <a:cs typeface="Arial" panose="020B0604020202020204" pitchFamily="34" charset="0"/>
              </a:rPr>
              <a:t> </a:t>
            </a:r>
            <a:r>
              <a:rPr lang="en-GB" sz="1800" u="none" strike="noStrike" kern="0" spc="0" dirty="0" err="1">
                <a:solidFill>
                  <a:srgbClr val="213F99"/>
                </a:solidFill>
                <a:effectLst/>
                <a:latin typeface="Calibri" panose="020F0502020204030204" pitchFamily="34" charset="0"/>
                <a:ea typeface="Arial" panose="020B0604020202020204" pitchFamily="34" charset="0"/>
                <a:cs typeface="Arial" panose="020B0604020202020204" pitchFamily="34" charset="0"/>
              </a:rPr>
              <a:t>și</a:t>
            </a:r>
            <a:r>
              <a:rPr lang="en-GB" sz="1800" u="none" strike="noStrike" kern="0" spc="0" dirty="0">
                <a:solidFill>
                  <a:srgbClr val="213F99"/>
                </a:solidFill>
                <a:effectLst/>
                <a:latin typeface="Calibri" panose="020F0502020204030204" pitchFamily="34" charset="0"/>
                <a:ea typeface="Arial" panose="020B0604020202020204" pitchFamily="34" charset="0"/>
                <a:cs typeface="Arial" panose="020B0604020202020204" pitchFamily="34" charset="0"/>
              </a:rPr>
              <a:t> un </a:t>
            </a:r>
            <a:r>
              <a:rPr lang="en-GB" sz="1800" u="none" strike="noStrike" kern="0" spc="0" dirty="0" err="1">
                <a:solidFill>
                  <a:srgbClr val="213F99"/>
                </a:solidFill>
                <a:effectLst/>
                <a:latin typeface="Calibri" panose="020F0502020204030204" pitchFamily="34" charset="0"/>
                <a:ea typeface="Arial" panose="020B0604020202020204" pitchFamily="34" charset="0"/>
                <a:cs typeface="Arial" panose="020B0604020202020204" pitchFamily="34" charset="0"/>
              </a:rPr>
              <a:t>apel</a:t>
            </a:r>
            <a:r>
              <a:rPr lang="en-GB" sz="1800" u="none" strike="noStrike" kern="0" spc="0" dirty="0">
                <a:solidFill>
                  <a:srgbClr val="213F99"/>
                </a:solidFill>
                <a:effectLst/>
                <a:latin typeface="Calibri" panose="020F0502020204030204" pitchFamily="34" charset="0"/>
                <a:ea typeface="Arial" panose="020B0604020202020204" pitchFamily="34" charset="0"/>
                <a:cs typeface="Arial" panose="020B0604020202020204" pitchFamily="34" charset="0"/>
              </a:rPr>
              <a:t> nou)</a:t>
            </a:r>
            <a:r>
              <a:rPr lang="ro-RO" sz="1800" u="none" strike="noStrike" kern="0" spc="0" dirty="0">
                <a:solidFill>
                  <a:srgbClr val="213F99"/>
                </a:solidFill>
                <a:effectLst/>
                <a:latin typeface="Calibri" panose="020F0502020204030204" pitchFamily="34" charset="0"/>
                <a:ea typeface="Arial" panose="020B0604020202020204" pitchFamily="34" charset="0"/>
                <a:cs typeface="Arial" panose="020B0604020202020204" pitchFamily="34" charset="0"/>
              </a:rPr>
              <a:t>, </a:t>
            </a:r>
            <a:r>
              <a:rPr lang="en-GB" sz="1800" kern="0" dirty="0">
                <a:solidFill>
                  <a:srgbClr val="213F99"/>
                </a:solidFill>
                <a:latin typeface="Calibri" panose="020F0502020204030204" pitchFamily="34" charset="0"/>
                <a:ea typeface="Arial" panose="020B0604020202020204" pitchFamily="34" charset="0"/>
                <a:cs typeface="Arial" panose="020B0604020202020204" pitchFamily="34" charset="0"/>
              </a:rPr>
              <a:t>grad de </a:t>
            </a:r>
            <a:r>
              <a:rPr lang="en-GB" sz="1800" kern="0" dirty="0" err="1">
                <a:solidFill>
                  <a:srgbClr val="213F99"/>
                </a:solidFill>
                <a:latin typeface="Calibri" panose="020F0502020204030204" pitchFamily="34" charset="0"/>
                <a:ea typeface="Arial" panose="020B0604020202020204" pitchFamily="34" charset="0"/>
                <a:cs typeface="Arial" panose="020B0604020202020204" pitchFamily="34" charset="0"/>
              </a:rPr>
              <a:t>supracontractare</a:t>
            </a:r>
            <a:r>
              <a:rPr lang="en-GB" sz="1800" kern="0" dirty="0">
                <a:solidFill>
                  <a:srgbClr val="213F99"/>
                </a:solidFill>
                <a:latin typeface="Calibri" panose="020F0502020204030204" pitchFamily="34" charset="0"/>
                <a:ea typeface="Arial" panose="020B0604020202020204" pitchFamily="34" charset="0"/>
                <a:cs typeface="Arial" panose="020B0604020202020204" pitchFamily="34" charset="0"/>
              </a:rPr>
              <a:t> de 125%</a:t>
            </a:r>
            <a:r>
              <a:rPr lang="ro-RO" sz="1800" kern="0" dirty="0">
                <a:solidFill>
                  <a:srgbClr val="213F99"/>
                </a:solidFill>
                <a:latin typeface="Calibri" panose="020F0502020204030204" pitchFamily="34" charset="0"/>
                <a:ea typeface="Arial" panose="020B0604020202020204" pitchFamily="34" charset="0"/>
                <a:cs typeface="Arial" panose="020B0604020202020204" pitchFamily="34" charset="0"/>
              </a:rPr>
              <a:t> </a:t>
            </a:r>
            <a:r>
              <a:rPr lang="ro-RO" sz="1800" u="none" strike="noStrike" kern="0" spc="0" dirty="0">
                <a:solidFill>
                  <a:srgbClr val="213F99"/>
                </a:solidFill>
                <a:effectLst/>
                <a:latin typeface="Calibri" panose="020F0502020204030204" pitchFamily="34" charset="0"/>
                <a:ea typeface="Arial" panose="020B0604020202020204" pitchFamily="34" charset="0"/>
                <a:cs typeface="Arial" panose="020B0604020202020204" pitchFamily="34" charset="0"/>
              </a:rPr>
              <a:t>(Acțiune 4.1)</a:t>
            </a:r>
            <a:r>
              <a:rPr lang="en-GB" sz="1800" kern="0" dirty="0">
                <a:solidFill>
                  <a:srgbClr val="213F99"/>
                </a:solidFill>
                <a:latin typeface="Calibri" panose="020F0502020204030204" pitchFamily="34" charset="0"/>
                <a:ea typeface="Arial" panose="020B0604020202020204" pitchFamily="34" charset="0"/>
                <a:cs typeface="Arial" panose="020B0604020202020204" pitchFamily="34" charset="0"/>
              </a:rPr>
              <a:t>. </a:t>
            </a:r>
            <a:endParaRPr lang="ro-RO" sz="1800" kern="0" dirty="0">
              <a:solidFill>
                <a:srgbClr val="213F99"/>
              </a:solidFill>
              <a:latin typeface="Calibri" panose="020F0502020204030204" pitchFamily="34" charset="0"/>
              <a:ea typeface="Arial" panose="020B0604020202020204" pitchFamily="34" charset="0"/>
              <a:cs typeface="Arial" panose="020B0604020202020204" pitchFamily="34" charset="0"/>
            </a:endParaRPr>
          </a:p>
          <a:p>
            <a:pPr marL="285750" indent="-285750" algn="just" fontAlgn="base">
              <a:spcBef>
                <a:spcPts val="600"/>
              </a:spcBef>
              <a:spcAft>
                <a:spcPts val="600"/>
              </a:spcAft>
              <a:buSzPts val="1000"/>
              <a:buFont typeface="Arial" panose="020B0604020202020204" pitchFamily="34" charset="0"/>
              <a:buChar char="•"/>
            </a:pPr>
            <a:r>
              <a:rPr lang="ro-RO" sz="1800" kern="0" dirty="0">
                <a:solidFill>
                  <a:srgbClr val="213F99"/>
                </a:solidFill>
                <a:latin typeface="Calibri" panose="020F0502020204030204" pitchFamily="34" charset="0"/>
                <a:ea typeface="Arial" panose="020B0604020202020204" pitchFamily="34" charset="0"/>
                <a:cs typeface="Arial" panose="020B0604020202020204" pitchFamily="34" charset="0"/>
              </a:rPr>
              <a:t>Stadiul implementării - </a:t>
            </a:r>
            <a:r>
              <a:rPr lang="en-GB" sz="1800" kern="0" dirty="0" err="1">
                <a:solidFill>
                  <a:srgbClr val="213F99"/>
                </a:solidFill>
                <a:latin typeface="Calibri" panose="020F0502020204030204" pitchFamily="34" charset="0"/>
                <a:ea typeface="Arial" panose="020B0604020202020204" pitchFamily="34" charset="0"/>
                <a:cs typeface="Arial" panose="020B0604020202020204" pitchFamily="34" charset="0"/>
              </a:rPr>
              <a:t>proiecte</a:t>
            </a:r>
            <a:r>
              <a:rPr lang="ro-RO" sz="1800" kern="0" dirty="0">
                <a:solidFill>
                  <a:srgbClr val="213F99"/>
                </a:solidFill>
                <a:latin typeface="Calibri" panose="020F0502020204030204" pitchFamily="34" charset="0"/>
                <a:ea typeface="Arial" panose="020B0604020202020204" pitchFamily="34" charset="0"/>
                <a:cs typeface="Arial" panose="020B0604020202020204" pitchFamily="34" charset="0"/>
              </a:rPr>
              <a:t>le etapizate sunt</a:t>
            </a:r>
            <a:r>
              <a:rPr lang="en-GB" sz="1800" kern="0" dirty="0">
                <a:solidFill>
                  <a:srgbClr val="213F99"/>
                </a:solidFill>
                <a:latin typeface="Calibri" panose="020F0502020204030204" pitchFamily="34" charset="0"/>
                <a:ea typeface="Arial" panose="020B0604020202020204" pitchFamily="34" charset="0"/>
                <a:cs typeface="Arial" panose="020B0604020202020204" pitchFamily="34" charset="0"/>
              </a:rPr>
              <a:t> </a:t>
            </a:r>
            <a:r>
              <a:rPr lang="en-GB" sz="1800" kern="0" dirty="0" err="1">
                <a:solidFill>
                  <a:srgbClr val="213F99"/>
                </a:solidFill>
                <a:latin typeface="Calibri" panose="020F0502020204030204" pitchFamily="34" charset="0"/>
                <a:ea typeface="Arial" panose="020B0604020202020204" pitchFamily="34" charset="0"/>
                <a:cs typeface="Arial" panose="020B0604020202020204" pitchFamily="34" charset="0"/>
              </a:rPr>
              <a:t>în</a:t>
            </a:r>
            <a:r>
              <a:rPr lang="en-GB" sz="1800" kern="0" dirty="0">
                <a:solidFill>
                  <a:srgbClr val="213F99"/>
                </a:solidFill>
                <a:latin typeface="Calibri" panose="020F0502020204030204" pitchFamily="34" charset="0"/>
                <a:ea typeface="Arial" panose="020B0604020202020204" pitchFamily="34" charset="0"/>
                <a:cs typeface="Arial" panose="020B0604020202020204" pitchFamily="34" charset="0"/>
              </a:rPr>
              <a:t> </a:t>
            </a:r>
            <a:r>
              <a:rPr lang="en-GB" sz="1800" kern="0" dirty="0" err="1">
                <a:solidFill>
                  <a:srgbClr val="213F99"/>
                </a:solidFill>
                <a:latin typeface="Calibri" panose="020F0502020204030204" pitchFamily="34" charset="0"/>
                <a:ea typeface="Arial" panose="020B0604020202020204" pitchFamily="34" charset="0"/>
                <a:cs typeface="Arial" panose="020B0604020202020204" pitchFamily="34" charset="0"/>
              </a:rPr>
              <a:t>stadii</a:t>
            </a:r>
            <a:r>
              <a:rPr lang="en-GB" sz="1800" kern="0" dirty="0">
                <a:solidFill>
                  <a:srgbClr val="213F99"/>
                </a:solidFill>
                <a:latin typeface="Calibri" panose="020F0502020204030204" pitchFamily="34" charset="0"/>
                <a:ea typeface="Arial" panose="020B0604020202020204" pitchFamily="34" charset="0"/>
                <a:cs typeface="Arial" panose="020B0604020202020204" pitchFamily="34" charset="0"/>
              </a:rPr>
              <a:t> </a:t>
            </a:r>
            <a:r>
              <a:rPr lang="en-GB" sz="1800" kern="0" dirty="0" err="1">
                <a:solidFill>
                  <a:srgbClr val="213F99"/>
                </a:solidFill>
                <a:latin typeface="Calibri" panose="020F0502020204030204" pitchFamily="34" charset="0"/>
                <a:ea typeface="Arial" panose="020B0604020202020204" pitchFamily="34" charset="0"/>
                <a:cs typeface="Arial" panose="020B0604020202020204" pitchFamily="34" charset="0"/>
              </a:rPr>
              <a:t>avansate</a:t>
            </a:r>
            <a:r>
              <a:rPr lang="ro-RO" sz="1800" kern="0" dirty="0">
                <a:solidFill>
                  <a:srgbClr val="213F99"/>
                </a:solidFill>
                <a:latin typeface="Calibri" panose="020F0502020204030204" pitchFamily="34" charset="0"/>
                <a:ea typeface="Arial" panose="020B0604020202020204" pitchFamily="34" charset="0"/>
                <a:cs typeface="Arial" panose="020B0604020202020204" pitchFamily="34" charset="0"/>
              </a:rPr>
              <a:t> de implementare, restul fiind </a:t>
            </a:r>
            <a:r>
              <a:rPr lang="ro-RO" sz="1800" dirty="0">
                <a:solidFill>
                  <a:srgbClr val="213F99"/>
                </a:solidFill>
                <a:effectLst/>
                <a:latin typeface="Calibri" panose="020F0502020204030204" pitchFamily="34" charset="0"/>
                <a:ea typeface="MS Mincho" panose="02020609040205080304" pitchFamily="49" charset="-128"/>
              </a:rPr>
              <a:t>în diverse stadii de derulare a procedurilor de achiziție publică</a:t>
            </a:r>
            <a:r>
              <a:rPr lang="en-GB" sz="1800" kern="0" dirty="0">
                <a:solidFill>
                  <a:srgbClr val="213F99"/>
                </a:solidFill>
                <a:latin typeface="Calibri" panose="020F0502020204030204" pitchFamily="34" charset="0"/>
                <a:ea typeface="Arial" panose="020B0604020202020204" pitchFamily="34" charset="0"/>
                <a:cs typeface="Arial" panose="020B0604020202020204" pitchFamily="34" charset="0"/>
              </a:rPr>
              <a:t>. </a:t>
            </a:r>
            <a:endParaRPr lang="ro-RO" sz="1800" kern="0" dirty="0">
              <a:solidFill>
                <a:srgbClr val="213F99"/>
              </a:solidFill>
              <a:latin typeface="Calibri" panose="020F0502020204030204" pitchFamily="34" charset="0"/>
              <a:ea typeface="Arial" panose="020B0604020202020204" pitchFamily="34" charset="0"/>
              <a:cs typeface="Arial" panose="020B0604020202020204" pitchFamily="34" charset="0"/>
            </a:endParaRPr>
          </a:p>
          <a:p>
            <a:pPr marL="285750" marR="0" lvl="0" indent="-285750" algn="just" fontAlgn="base">
              <a:spcBef>
                <a:spcPts val="600"/>
              </a:spcBef>
              <a:spcAft>
                <a:spcPts val="600"/>
              </a:spcAft>
              <a:buSzPts val="1000"/>
              <a:buFont typeface="Arial" panose="020B0604020202020204" pitchFamily="34" charset="0"/>
              <a:buChar char="•"/>
            </a:pPr>
            <a:r>
              <a:rPr lang="en-GB" sz="1800" u="none" strike="noStrike" kern="0" spc="0" dirty="0" err="1">
                <a:solidFill>
                  <a:srgbClr val="213F99"/>
                </a:solidFill>
                <a:effectLst/>
                <a:latin typeface="Calibri" panose="020F0502020204030204" pitchFamily="34" charset="0"/>
                <a:ea typeface="Arial" panose="020B0604020202020204" pitchFamily="34" charset="0"/>
                <a:cs typeface="Arial" panose="020B0604020202020204" pitchFamily="34" charset="0"/>
              </a:rPr>
              <a:t>Pentru</a:t>
            </a:r>
            <a:r>
              <a:rPr lang="en-GB" sz="1800" u="none" strike="noStrike" kern="0" spc="0" dirty="0">
                <a:solidFill>
                  <a:srgbClr val="213F99"/>
                </a:solidFill>
                <a:effectLst/>
                <a:latin typeface="Calibri" panose="020F0502020204030204" pitchFamily="34" charset="0"/>
                <a:ea typeface="Arial" panose="020B0604020202020204" pitchFamily="34" charset="0"/>
                <a:cs typeface="Arial" panose="020B0604020202020204" pitchFamily="34" charset="0"/>
              </a:rPr>
              <a:t> zona ITI DD nu a </a:t>
            </a:r>
            <a:r>
              <a:rPr lang="en-GB" sz="1800" u="none" strike="noStrike" kern="0" spc="0" dirty="0" err="1">
                <a:solidFill>
                  <a:srgbClr val="213F99"/>
                </a:solidFill>
                <a:effectLst/>
                <a:latin typeface="Calibri" panose="020F0502020204030204" pitchFamily="34" charset="0"/>
                <a:ea typeface="Arial" panose="020B0604020202020204" pitchFamily="34" charset="0"/>
                <a:cs typeface="Arial" panose="020B0604020202020204" pitchFamily="34" charset="0"/>
              </a:rPr>
              <a:t>fost</a:t>
            </a:r>
            <a:r>
              <a:rPr lang="en-GB" sz="1800" u="none" strike="noStrike" kern="0" spc="0" dirty="0">
                <a:solidFill>
                  <a:srgbClr val="213F99"/>
                </a:solidFill>
                <a:effectLst/>
                <a:latin typeface="Calibri" panose="020F0502020204030204" pitchFamily="34" charset="0"/>
                <a:ea typeface="Arial" panose="020B0604020202020204" pitchFamily="34" charset="0"/>
                <a:cs typeface="Arial" panose="020B0604020202020204" pitchFamily="34" charset="0"/>
              </a:rPr>
              <a:t> contract </a:t>
            </a:r>
            <a:r>
              <a:rPr lang="en-GB" sz="1800" u="none" strike="noStrike" kern="0" spc="0" dirty="0" err="1">
                <a:solidFill>
                  <a:srgbClr val="213F99"/>
                </a:solidFill>
                <a:effectLst/>
                <a:latin typeface="Calibri" panose="020F0502020204030204" pitchFamily="34" charset="0"/>
                <a:ea typeface="Arial" panose="020B0604020202020204" pitchFamily="34" charset="0"/>
                <a:cs typeface="Arial" panose="020B0604020202020204" pitchFamily="34" charset="0"/>
              </a:rPr>
              <a:t>niciun</a:t>
            </a:r>
            <a:r>
              <a:rPr lang="en-GB" sz="1800" u="none" strike="noStrike" kern="0" spc="0" dirty="0">
                <a:solidFill>
                  <a:srgbClr val="213F99"/>
                </a:solidFill>
                <a:effectLst/>
                <a:latin typeface="Calibri" panose="020F0502020204030204" pitchFamily="34" charset="0"/>
                <a:ea typeface="Arial" panose="020B0604020202020204" pitchFamily="34" charset="0"/>
                <a:cs typeface="Arial" panose="020B0604020202020204" pitchFamily="34" charset="0"/>
              </a:rPr>
              <a:t> </a:t>
            </a:r>
            <a:r>
              <a:rPr lang="en-GB" sz="1800" u="none" strike="noStrike" kern="0" spc="0" dirty="0" err="1">
                <a:solidFill>
                  <a:srgbClr val="213F99"/>
                </a:solidFill>
                <a:effectLst/>
                <a:latin typeface="Calibri" panose="020F0502020204030204" pitchFamily="34" charset="0"/>
                <a:ea typeface="Arial" panose="020B0604020202020204" pitchFamily="34" charset="0"/>
                <a:cs typeface="Arial" panose="020B0604020202020204" pitchFamily="34" charset="0"/>
              </a:rPr>
              <a:t>proiect</a:t>
            </a:r>
            <a:r>
              <a:rPr lang="en-GB" sz="1800" u="none" strike="noStrike" kern="0" spc="0" dirty="0">
                <a:solidFill>
                  <a:srgbClr val="213F99"/>
                </a:solidFill>
                <a:effectLst/>
                <a:latin typeface="Calibri" panose="020F0502020204030204" pitchFamily="34" charset="0"/>
                <a:ea typeface="Arial" panose="020B0604020202020204" pitchFamily="34" charset="0"/>
                <a:cs typeface="Arial" panose="020B0604020202020204" pitchFamily="34" charset="0"/>
              </a:rPr>
              <a:t>, </a:t>
            </a:r>
            <a:r>
              <a:rPr lang="en-GB" sz="1800" u="none" strike="noStrike" kern="0" spc="0" dirty="0" err="1">
                <a:solidFill>
                  <a:srgbClr val="213F99"/>
                </a:solidFill>
                <a:effectLst/>
                <a:latin typeface="Calibri" panose="020F0502020204030204" pitchFamily="34" charset="0"/>
                <a:ea typeface="Arial" panose="020B0604020202020204" pitchFamily="34" charset="0"/>
                <a:cs typeface="Arial" panose="020B0604020202020204" pitchFamily="34" charset="0"/>
              </a:rPr>
              <a:t>nefiind</a:t>
            </a:r>
            <a:r>
              <a:rPr lang="en-GB" sz="1800" u="none" strike="noStrike" kern="0" spc="0" dirty="0">
                <a:solidFill>
                  <a:srgbClr val="213F99"/>
                </a:solidFill>
                <a:effectLst/>
                <a:latin typeface="Calibri" panose="020F0502020204030204" pitchFamily="34" charset="0"/>
                <a:ea typeface="Arial" panose="020B0604020202020204" pitchFamily="34" charset="0"/>
                <a:cs typeface="Arial" panose="020B0604020202020204" pitchFamily="34" charset="0"/>
              </a:rPr>
              <a:t> </a:t>
            </a:r>
            <a:r>
              <a:rPr lang="en-GB" sz="1800" u="none" strike="noStrike" kern="0" spc="0" dirty="0" err="1">
                <a:solidFill>
                  <a:srgbClr val="213F99"/>
                </a:solidFill>
                <a:effectLst/>
                <a:latin typeface="Calibri" panose="020F0502020204030204" pitchFamily="34" charset="0"/>
                <a:ea typeface="Arial" panose="020B0604020202020204" pitchFamily="34" charset="0"/>
                <a:cs typeface="Arial" panose="020B0604020202020204" pitchFamily="34" charset="0"/>
              </a:rPr>
              <a:t>lansate</a:t>
            </a:r>
            <a:r>
              <a:rPr lang="en-GB" sz="1800" u="none" strike="noStrike" kern="0" spc="0" dirty="0">
                <a:solidFill>
                  <a:srgbClr val="213F99"/>
                </a:solidFill>
                <a:effectLst/>
                <a:latin typeface="Calibri" panose="020F0502020204030204" pitchFamily="34" charset="0"/>
                <a:ea typeface="Arial" panose="020B0604020202020204" pitchFamily="34" charset="0"/>
                <a:cs typeface="Arial" panose="020B0604020202020204" pitchFamily="34" charset="0"/>
              </a:rPr>
              <a:t> </a:t>
            </a:r>
            <a:r>
              <a:rPr lang="en-GB" sz="1800" u="none" strike="noStrike" kern="0" spc="0" dirty="0" err="1">
                <a:solidFill>
                  <a:srgbClr val="213F99"/>
                </a:solidFill>
                <a:effectLst/>
                <a:latin typeface="Calibri" panose="020F0502020204030204" pitchFamily="34" charset="0"/>
                <a:ea typeface="Arial" panose="020B0604020202020204" pitchFamily="34" charset="0"/>
                <a:cs typeface="Arial" panose="020B0604020202020204" pitchFamily="34" charset="0"/>
              </a:rPr>
              <a:t>apeluri</a:t>
            </a:r>
            <a:r>
              <a:rPr lang="en-GB" sz="1800" u="none" strike="noStrike" kern="0" spc="0" dirty="0">
                <a:solidFill>
                  <a:srgbClr val="213F99"/>
                </a:solidFill>
                <a:effectLst/>
                <a:latin typeface="Calibri" panose="020F0502020204030204" pitchFamily="34" charset="0"/>
                <a:ea typeface="Arial" panose="020B0604020202020204" pitchFamily="34" charset="0"/>
                <a:cs typeface="Arial" panose="020B0604020202020204" pitchFamily="34" charset="0"/>
              </a:rPr>
              <a:t> de </a:t>
            </a:r>
            <a:r>
              <a:rPr lang="en-GB" sz="1800" u="none" strike="noStrike" kern="0" spc="0" dirty="0" err="1">
                <a:solidFill>
                  <a:srgbClr val="213F99"/>
                </a:solidFill>
                <a:effectLst/>
                <a:latin typeface="Calibri" panose="020F0502020204030204" pitchFamily="34" charset="0"/>
                <a:ea typeface="Arial" panose="020B0604020202020204" pitchFamily="34" charset="0"/>
                <a:cs typeface="Arial" panose="020B0604020202020204" pitchFamily="34" charset="0"/>
              </a:rPr>
              <a:t>proiecte</a:t>
            </a:r>
            <a:r>
              <a:rPr lang="ro-RO" sz="1800" u="none" strike="noStrike" kern="0" spc="0" dirty="0">
                <a:solidFill>
                  <a:srgbClr val="213F99"/>
                </a:solidFill>
                <a:effectLst/>
                <a:latin typeface="Calibri" panose="020F0502020204030204" pitchFamily="34" charset="0"/>
                <a:ea typeface="Arial" panose="020B0604020202020204" pitchFamily="34" charset="0"/>
                <a:cs typeface="Arial" panose="020B0604020202020204" pitchFamily="34" charset="0"/>
              </a:rPr>
              <a:t> (Acțiune 4.2)</a:t>
            </a:r>
            <a:r>
              <a:rPr lang="en-GB" sz="1800" u="none" strike="noStrike" kern="0" spc="0" dirty="0">
                <a:solidFill>
                  <a:srgbClr val="213F99"/>
                </a:solidFill>
                <a:effectLst/>
                <a:latin typeface="Calibri" panose="020F0502020204030204" pitchFamily="34" charset="0"/>
                <a:ea typeface="Arial" panose="020B0604020202020204" pitchFamily="34" charset="0"/>
                <a:cs typeface="Arial" panose="020B0604020202020204" pitchFamily="34" charset="0"/>
              </a:rPr>
              <a:t>. </a:t>
            </a:r>
            <a:endParaRPr lang="ro-RO" sz="1800" u="none" strike="noStrike" kern="0" spc="0" dirty="0">
              <a:solidFill>
                <a:srgbClr val="213F99"/>
              </a:solidFill>
              <a:effectLst/>
              <a:latin typeface="Calibri" panose="020F0502020204030204" pitchFamily="34" charset="0"/>
              <a:ea typeface="Arial" panose="020B0604020202020204" pitchFamily="34" charset="0"/>
              <a:cs typeface="Arial" panose="020B0604020202020204" pitchFamily="34" charset="0"/>
            </a:endParaRPr>
          </a:p>
          <a:p>
            <a:pPr marL="285750" marR="0" lvl="0" indent="-285750" algn="just" fontAlgn="base">
              <a:spcBef>
                <a:spcPts val="600"/>
              </a:spcBef>
              <a:spcAft>
                <a:spcPts val="600"/>
              </a:spcAft>
              <a:buSzPts val="1000"/>
              <a:buFont typeface="Arial" panose="020B0604020202020204" pitchFamily="34" charset="0"/>
              <a:buChar char="•"/>
            </a:pPr>
            <a:r>
              <a:rPr lang="ro-RO" sz="1800" kern="0" dirty="0">
                <a:solidFill>
                  <a:srgbClr val="213F99"/>
                </a:solidFill>
                <a:latin typeface="Calibri" panose="020F0502020204030204" pitchFamily="34" charset="0"/>
                <a:ea typeface="Arial" panose="020B0604020202020204" pitchFamily="34" charset="0"/>
                <a:cs typeface="Arial" panose="020B0604020202020204" pitchFamily="34" charset="0"/>
              </a:rPr>
              <a:t>Noi apeluri de proiecte în pregătire (4), termen estimat de lansare – trim. II-III 2025.</a:t>
            </a:r>
            <a:endParaRPr lang="en-US" sz="1800" u="none" strike="noStrike" kern="0" spc="0" dirty="0">
              <a:solidFill>
                <a:srgbClr val="213F99"/>
              </a:solidFill>
              <a:effectLst/>
              <a:latin typeface="Arial" panose="020B0604020202020204" pitchFamily="34" charset="0"/>
              <a:ea typeface="Arial" panose="020B0604020202020204" pitchFamily="34" charset="0"/>
              <a:cs typeface="Arial" panose="020B0604020202020204" pitchFamily="34" charset="0"/>
            </a:endParaRPr>
          </a:p>
          <a:p>
            <a:pPr algn="just">
              <a:lnSpc>
                <a:spcPct val="100000"/>
              </a:lnSpc>
            </a:pPr>
            <a:endPar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9836068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9161C3-7537-54E6-3A7A-E9FB52E1C260}"/>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33A34CAC-71EC-AC0F-642A-86ECC7657287}"/>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4F8C675D-AB06-96DB-345E-330C287EFCC4}"/>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FC8972FC-65F2-1872-AB8D-A5528960E7C4}"/>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6BD7DEE9-186F-CB52-C97E-C55B7AC03BD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DFA50B8A-65C4-A216-A1FE-A314A597718D}"/>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726E1A9A-EC7B-254D-EC94-A4F91878D9CE}"/>
              </a:ext>
            </a:extLst>
          </p:cNvPr>
          <p:cNvSpPr txBox="1"/>
          <p:nvPr/>
        </p:nvSpPr>
        <p:spPr>
          <a:xfrm>
            <a:off x="751282" y="1031299"/>
            <a:ext cx="6701146" cy="369332"/>
          </a:xfrm>
          <a:prstGeom prst="rect">
            <a:avLst/>
          </a:prstGeom>
          <a:noFill/>
        </p:spPr>
        <p:txBody>
          <a:bodyPr wrap="square" rtlCol="0">
            <a:spAutoFit/>
          </a:bodyPr>
          <a:lstStyle/>
          <a:p>
            <a:pPr marL="0" marR="0" algn="just">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Constatări </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4" name="Subtitle 2">
            <a:extLst>
              <a:ext uri="{FF2B5EF4-FFF2-40B4-BE49-F238E27FC236}">
                <a16:creationId xmlns:a16="http://schemas.microsoft.com/office/drawing/2014/main" id="{4CBAC05C-0DD2-D196-7E60-2E3EAC8E71B0}"/>
              </a:ext>
            </a:extLst>
          </p:cNvPr>
          <p:cNvSpPr txBox="1">
            <a:spLocks/>
          </p:cNvSpPr>
          <p:nvPr/>
        </p:nvSpPr>
        <p:spPr>
          <a:xfrm>
            <a:off x="751282" y="1342372"/>
            <a:ext cx="10359170" cy="678476"/>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ct val="114000"/>
              </a:lnSpc>
              <a:spcBef>
                <a:spcPts val="0"/>
              </a:spcBef>
            </a:pPr>
            <a:r>
              <a:rPr lang="ro-RO" sz="1600" b="1" dirty="0">
                <a:solidFill>
                  <a:srgbClr val="F36F23"/>
                </a:solidFill>
                <a:latin typeface="Calibri" panose="020F0502020204030204" pitchFamily="34" charset="0"/>
                <a:ea typeface="Calibri" panose="020F0502020204030204" pitchFamily="34" charset="0"/>
                <a:cs typeface="Calibri" panose="020F0502020204030204" pitchFamily="34" charset="0"/>
              </a:rPr>
              <a:t>Î.E. 1) </a:t>
            </a:r>
            <a:r>
              <a:rPr lang="ro-RO" sz="1600" b="1" dirty="0">
                <a:solidFill>
                  <a:srgbClr val="213F99"/>
                </a:solidFill>
                <a:latin typeface="Calibri" panose="020F0502020204030204" pitchFamily="34" charset="0"/>
              </a:rPr>
              <a:t>În ce măsură obiectivele, acțiunile și intervențiile implementate continuă să răspundă la recomandările relevante din cadrul Semestrului European? În ce măsură obiectivele, acțiunile și intervențiile implementate continuă să răspundă problemelor socio-economice din regiune și nevoilor identificate prin strategia PR SE? Continuă să fie design-ul P4 de calitate? Ce se poate îmbunătăți în acest sens?</a:t>
            </a:r>
          </a:p>
        </p:txBody>
      </p:sp>
      <p:sp>
        <p:nvSpPr>
          <p:cNvPr id="10" name="TextBox 9">
            <a:extLst>
              <a:ext uri="{FF2B5EF4-FFF2-40B4-BE49-F238E27FC236}">
                <a16:creationId xmlns:a16="http://schemas.microsoft.com/office/drawing/2014/main" id="{5E98D6B6-AB99-4FBF-93C1-07540179D04A}"/>
              </a:ext>
            </a:extLst>
          </p:cNvPr>
          <p:cNvSpPr txBox="1"/>
          <p:nvPr/>
        </p:nvSpPr>
        <p:spPr>
          <a:xfrm>
            <a:off x="751282" y="2753282"/>
            <a:ext cx="10359170" cy="2339102"/>
          </a:xfrm>
          <a:prstGeom prst="rect">
            <a:avLst/>
          </a:prstGeom>
          <a:noFill/>
        </p:spPr>
        <p:txBody>
          <a:bodyPr wrap="square">
            <a:spAutoFit/>
          </a:bodyPr>
          <a:lstStyle/>
          <a:p>
            <a:pPr marL="285750" indent="-285750" algn="just">
              <a:spcAft>
                <a:spcPts val="1200"/>
              </a:spcAft>
              <a:buFont typeface="Arial" panose="020B0604020202020204" pitchFamily="34" charset="0"/>
              <a:buChar char="•"/>
            </a:pPr>
            <a:r>
              <a:rPr lang="en-US" dirty="0" err="1">
                <a:solidFill>
                  <a:srgbClr val="213F99"/>
                </a:solidFill>
                <a:latin typeface="Calibri" panose="020F0502020204030204" pitchFamily="34" charset="0"/>
                <a:cs typeface="Calibri" panose="020F0502020204030204" pitchFamily="34" charset="0"/>
              </a:rPr>
              <a:t>Obiectivele</a:t>
            </a:r>
            <a:r>
              <a:rPr lang="en-US" dirty="0">
                <a:solidFill>
                  <a:srgbClr val="213F99"/>
                </a:solidFill>
                <a:latin typeface="Calibri" panose="020F0502020204030204" pitchFamily="34" charset="0"/>
                <a:cs typeface="Calibri" panose="020F0502020204030204" pitchFamily="34" charset="0"/>
              </a:rPr>
              <a:t> </a:t>
            </a:r>
            <a:r>
              <a:rPr lang="en-US" dirty="0" err="1">
                <a:solidFill>
                  <a:srgbClr val="213F99"/>
                </a:solidFill>
                <a:latin typeface="Calibri" panose="020F0502020204030204" pitchFamily="34" charset="0"/>
                <a:cs typeface="Calibri" panose="020F0502020204030204" pitchFamily="34" charset="0"/>
              </a:rPr>
              <a:t>și</a:t>
            </a:r>
            <a:r>
              <a:rPr lang="en-US" dirty="0">
                <a:solidFill>
                  <a:srgbClr val="213F99"/>
                </a:solidFill>
                <a:latin typeface="Calibri" panose="020F0502020204030204" pitchFamily="34" charset="0"/>
                <a:cs typeface="Calibri" panose="020F0502020204030204" pitchFamily="34" charset="0"/>
              </a:rPr>
              <a:t> </a:t>
            </a:r>
            <a:r>
              <a:rPr lang="en-US" dirty="0" err="1">
                <a:solidFill>
                  <a:srgbClr val="213F99"/>
                </a:solidFill>
                <a:latin typeface="Calibri" panose="020F0502020204030204" pitchFamily="34" charset="0"/>
                <a:cs typeface="Calibri" panose="020F0502020204030204" pitchFamily="34" charset="0"/>
              </a:rPr>
              <a:t>acțiunile</a:t>
            </a:r>
            <a:r>
              <a:rPr lang="en-US" dirty="0">
                <a:solidFill>
                  <a:srgbClr val="213F99"/>
                </a:solidFill>
                <a:latin typeface="Calibri" panose="020F0502020204030204" pitchFamily="34" charset="0"/>
                <a:cs typeface="Calibri" panose="020F0502020204030204" pitchFamily="34" charset="0"/>
              </a:rPr>
              <a:t> </a:t>
            </a:r>
            <a:r>
              <a:rPr lang="en-US" dirty="0" err="1">
                <a:solidFill>
                  <a:srgbClr val="213F99"/>
                </a:solidFill>
                <a:latin typeface="Calibri" panose="020F0502020204030204" pitchFamily="34" charset="0"/>
                <a:cs typeface="Calibri" panose="020F0502020204030204" pitchFamily="34" charset="0"/>
              </a:rPr>
              <a:t>implementate</a:t>
            </a:r>
            <a:r>
              <a:rPr lang="en-US" dirty="0">
                <a:solidFill>
                  <a:srgbClr val="213F99"/>
                </a:solidFill>
                <a:latin typeface="Calibri" panose="020F0502020204030204" pitchFamily="34" charset="0"/>
                <a:cs typeface="Calibri" panose="020F0502020204030204" pitchFamily="34" charset="0"/>
              </a:rPr>
              <a:t> </a:t>
            </a:r>
            <a:r>
              <a:rPr lang="en-US" dirty="0" err="1">
                <a:solidFill>
                  <a:srgbClr val="213F99"/>
                </a:solidFill>
                <a:latin typeface="Calibri" panose="020F0502020204030204" pitchFamily="34" charset="0"/>
                <a:cs typeface="Calibri" panose="020F0502020204030204" pitchFamily="34" charset="0"/>
              </a:rPr>
              <a:t>prin</a:t>
            </a:r>
            <a:r>
              <a:rPr lang="en-US" dirty="0">
                <a:solidFill>
                  <a:srgbClr val="213F99"/>
                </a:solidFill>
                <a:latin typeface="Calibri" panose="020F0502020204030204" pitchFamily="34" charset="0"/>
                <a:cs typeface="Calibri" panose="020F0502020204030204" pitchFamily="34" charset="0"/>
              </a:rPr>
              <a:t> </a:t>
            </a:r>
            <a:r>
              <a:rPr lang="en-US" dirty="0" err="1">
                <a:solidFill>
                  <a:srgbClr val="213F99"/>
                </a:solidFill>
                <a:latin typeface="Calibri" panose="020F0502020204030204" pitchFamily="34" charset="0"/>
                <a:cs typeface="Calibri" panose="020F0502020204030204" pitchFamily="34" charset="0"/>
              </a:rPr>
              <a:t>Prioritatea</a:t>
            </a:r>
            <a:r>
              <a:rPr lang="en-US" dirty="0">
                <a:solidFill>
                  <a:srgbClr val="213F99"/>
                </a:solidFill>
                <a:latin typeface="Calibri" panose="020F0502020204030204" pitchFamily="34" charset="0"/>
                <a:cs typeface="Calibri" panose="020F0502020204030204" pitchFamily="34" charset="0"/>
              </a:rPr>
              <a:t> </a:t>
            </a:r>
            <a:r>
              <a:rPr lang="ro-RO" dirty="0">
                <a:solidFill>
                  <a:srgbClr val="213F99"/>
                </a:solidFill>
                <a:latin typeface="Calibri" panose="020F0502020204030204" pitchFamily="34" charset="0"/>
                <a:cs typeface="Calibri" panose="020F0502020204030204" pitchFamily="34" charset="0"/>
              </a:rPr>
              <a:t>4</a:t>
            </a:r>
            <a:r>
              <a:rPr lang="en-US" dirty="0">
                <a:solidFill>
                  <a:srgbClr val="213F99"/>
                </a:solidFill>
                <a:latin typeface="Calibri" panose="020F0502020204030204" pitchFamily="34" charset="0"/>
                <a:cs typeface="Calibri" panose="020F0502020204030204" pitchFamily="34" charset="0"/>
              </a:rPr>
              <a:t> a </a:t>
            </a:r>
            <a:r>
              <a:rPr lang="en-US" dirty="0" err="1">
                <a:solidFill>
                  <a:srgbClr val="213F99"/>
                </a:solidFill>
                <a:latin typeface="Calibri" panose="020F0502020204030204" pitchFamily="34" charset="0"/>
                <a:cs typeface="Calibri" panose="020F0502020204030204" pitchFamily="34" charset="0"/>
              </a:rPr>
              <a:t>Programului</a:t>
            </a:r>
            <a:r>
              <a:rPr lang="en-US" dirty="0">
                <a:solidFill>
                  <a:srgbClr val="213F99"/>
                </a:solidFill>
                <a:latin typeface="Calibri" panose="020F0502020204030204" pitchFamily="34" charset="0"/>
                <a:cs typeface="Calibri" panose="020F0502020204030204" pitchFamily="34" charset="0"/>
              </a:rPr>
              <a:t> Regional Sud-Est 2021-2027 sunt, </a:t>
            </a:r>
            <a:r>
              <a:rPr lang="en-US" dirty="0" err="1">
                <a:solidFill>
                  <a:srgbClr val="213F99"/>
                </a:solidFill>
                <a:latin typeface="Calibri" panose="020F0502020204030204" pitchFamily="34" charset="0"/>
                <a:cs typeface="Calibri" panose="020F0502020204030204" pitchFamily="34" charset="0"/>
              </a:rPr>
              <a:t>în</a:t>
            </a:r>
            <a:r>
              <a:rPr lang="en-US" dirty="0">
                <a:solidFill>
                  <a:srgbClr val="213F99"/>
                </a:solidFill>
                <a:latin typeface="Calibri" panose="020F0502020204030204" pitchFamily="34" charset="0"/>
                <a:cs typeface="Calibri" panose="020F0502020204030204" pitchFamily="34" charset="0"/>
              </a:rPr>
              <a:t> mare </a:t>
            </a:r>
            <a:r>
              <a:rPr lang="en-US" dirty="0" err="1">
                <a:solidFill>
                  <a:srgbClr val="213F99"/>
                </a:solidFill>
                <a:latin typeface="Calibri" panose="020F0502020204030204" pitchFamily="34" charset="0"/>
                <a:cs typeface="Calibri" panose="020F0502020204030204" pitchFamily="34" charset="0"/>
              </a:rPr>
              <a:t>măsură</a:t>
            </a:r>
            <a:r>
              <a:rPr lang="en-US" dirty="0">
                <a:solidFill>
                  <a:srgbClr val="213F99"/>
                </a:solidFill>
                <a:latin typeface="Calibri" panose="020F0502020204030204" pitchFamily="34" charset="0"/>
                <a:cs typeface="Calibri" panose="020F0502020204030204" pitchFamily="34" charset="0"/>
              </a:rPr>
              <a:t>, </a:t>
            </a:r>
            <a:r>
              <a:rPr lang="en-US" dirty="0" err="1">
                <a:solidFill>
                  <a:srgbClr val="213F99"/>
                </a:solidFill>
                <a:latin typeface="Calibri" panose="020F0502020204030204" pitchFamily="34" charset="0"/>
                <a:cs typeface="Calibri" panose="020F0502020204030204" pitchFamily="34" charset="0"/>
              </a:rPr>
              <a:t>aliniate</a:t>
            </a:r>
            <a:r>
              <a:rPr lang="en-US" dirty="0">
                <a:solidFill>
                  <a:srgbClr val="213F99"/>
                </a:solidFill>
                <a:latin typeface="Calibri" panose="020F0502020204030204" pitchFamily="34" charset="0"/>
                <a:cs typeface="Calibri" panose="020F0502020204030204" pitchFamily="34" charset="0"/>
              </a:rPr>
              <a:t> la </a:t>
            </a:r>
            <a:r>
              <a:rPr lang="en-US" dirty="0" err="1">
                <a:solidFill>
                  <a:srgbClr val="213F99"/>
                </a:solidFill>
                <a:latin typeface="Calibri" panose="020F0502020204030204" pitchFamily="34" charset="0"/>
                <a:cs typeface="Calibri" panose="020F0502020204030204" pitchFamily="34" charset="0"/>
              </a:rPr>
              <a:t>Recomandările</a:t>
            </a:r>
            <a:r>
              <a:rPr lang="en-US" dirty="0">
                <a:solidFill>
                  <a:srgbClr val="213F99"/>
                </a:solidFill>
                <a:latin typeface="Calibri" panose="020F0502020204030204" pitchFamily="34" charset="0"/>
                <a:cs typeface="Calibri" panose="020F0502020204030204" pitchFamily="34" charset="0"/>
              </a:rPr>
              <a:t> </a:t>
            </a:r>
            <a:r>
              <a:rPr lang="en-US" dirty="0" err="1">
                <a:solidFill>
                  <a:srgbClr val="213F99"/>
                </a:solidFill>
                <a:latin typeface="Calibri" panose="020F0502020204030204" pitchFamily="34" charset="0"/>
                <a:cs typeface="Calibri" panose="020F0502020204030204" pitchFamily="34" charset="0"/>
              </a:rPr>
              <a:t>Specifice</a:t>
            </a:r>
            <a:r>
              <a:rPr lang="en-US" dirty="0">
                <a:solidFill>
                  <a:srgbClr val="213F99"/>
                </a:solidFill>
                <a:latin typeface="Calibri" panose="020F0502020204030204" pitchFamily="34" charset="0"/>
                <a:cs typeface="Calibri" panose="020F0502020204030204" pitchFamily="34" charset="0"/>
              </a:rPr>
              <a:t> de </a:t>
            </a:r>
            <a:r>
              <a:rPr lang="en-US" dirty="0" err="1">
                <a:solidFill>
                  <a:srgbClr val="213F99"/>
                </a:solidFill>
                <a:latin typeface="Calibri" panose="020F0502020204030204" pitchFamily="34" charset="0"/>
                <a:cs typeface="Calibri" panose="020F0502020204030204" pitchFamily="34" charset="0"/>
              </a:rPr>
              <a:t>Țară</a:t>
            </a:r>
            <a:r>
              <a:rPr lang="en-US" dirty="0">
                <a:solidFill>
                  <a:srgbClr val="213F99"/>
                </a:solidFill>
                <a:latin typeface="Calibri" panose="020F0502020204030204" pitchFamily="34" charset="0"/>
                <a:cs typeface="Calibri" panose="020F0502020204030204" pitchFamily="34" charset="0"/>
              </a:rPr>
              <a:t> formulate de </a:t>
            </a:r>
            <a:r>
              <a:rPr lang="en-US" dirty="0" err="1">
                <a:solidFill>
                  <a:srgbClr val="213F99"/>
                </a:solidFill>
                <a:latin typeface="Calibri" panose="020F0502020204030204" pitchFamily="34" charset="0"/>
                <a:cs typeface="Calibri" panose="020F0502020204030204" pitchFamily="34" charset="0"/>
              </a:rPr>
              <a:t>Comisia</a:t>
            </a:r>
            <a:r>
              <a:rPr lang="en-US" dirty="0">
                <a:solidFill>
                  <a:srgbClr val="213F99"/>
                </a:solidFill>
                <a:latin typeface="Calibri" panose="020F0502020204030204" pitchFamily="34" charset="0"/>
                <a:cs typeface="Calibri" panose="020F0502020204030204" pitchFamily="34" charset="0"/>
              </a:rPr>
              <a:t> </a:t>
            </a:r>
            <a:r>
              <a:rPr lang="en-US" dirty="0" err="1">
                <a:solidFill>
                  <a:srgbClr val="213F99"/>
                </a:solidFill>
                <a:latin typeface="Calibri" panose="020F0502020204030204" pitchFamily="34" charset="0"/>
                <a:cs typeface="Calibri" panose="020F0502020204030204" pitchFamily="34" charset="0"/>
              </a:rPr>
              <a:t>Europeană</a:t>
            </a:r>
            <a:r>
              <a:rPr lang="en-US" dirty="0">
                <a:solidFill>
                  <a:srgbClr val="213F99"/>
                </a:solidFill>
                <a:latin typeface="Calibri" panose="020F0502020204030204" pitchFamily="34" charset="0"/>
                <a:cs typeface="Calibri" panose="020F0502020204030204" pitchFamily="34" charset="0"/>
              </a:rPr>
              <a:t>. </a:t>
            </a:r>
            <a:endParaRPr lang="ro-RO" dirty="0">
              <a:solidFill>
                <a:srgbClr val="213F99"/>
              </a:solidFill>
              <a:latin typeface="Calibri" panose="020F0502020204030204" pitchFamily="34" charset="0"/>
              <a:cs typeface="Calibri" panose="020F0502020204030204" pitchFamily="34" charset="0"/>
            </a:endParaRPr>
          </a:p>
          <a:p>
            <a:pPr marL="285750" indent="-285750" algn="just">
              <a:spcAft>
                <a:spcPts val="1200"/>
              </a:spcAft>
              <a:buFont typeface="Arial" panose="020B0604020202020204" pitchFamily="34" charset="0"/>
              <a:buChar char="•"/>
            </a:pPr>
            <a:r>
              <a:rPr lang="en-US" dirty="0" err="1">
                <a:solidFill>
                  <a:srgbClr val="213F99"/>
                </a:solidFill>
                <a:latin typeface="Calibri" panose="020F0502020204030204" pitchFamily="34" charset="0"/>
                <a:cs typeface="Calibri" panose="020F0502020204030204" pitchFamily="34" charset="0"/>
              </a:rPr>
              <a:t>Programul</a:t>
            </a:r>
            <a:r>
              <a:rPr lang="en-US" dirty="0">
                <a:solidFill>
                  <a:srgbClr val="213F99"/>
                </a:solidFill>
                <a:latin typeface="Calibri" panose="020F0502020204030204" pitchFamily="34" charset="0"/>
                <a:cs typeface="Calibri" panose="020F0502020204030204" pitchFamily="34" charset="0"/>
              </a:rPr>
              <a:t> </a:t>
            </a:r>
            <a:r>
              <a:rPr lang="en-US" dirty="0" err="1">
                <a:solidFill>
                  <a:srgbClr val="213F99"/>
                </a:solidFill>
                <a:latin typeface="Calibri" panose="020F0502020204030204" pitchFamily="34" charset="0"/>
                <a:cs typeface="Calibri" panose="020F0502020204030204" pitchFamily="34" charset="0"/>
              </a:rPr>
              <a:t>sprijină</a:t>
            </a:r>
            <a:r>
              <a:rPr lang="en-US" dirty="0">
                <a:solidFill>
                  <a:srgbClr val="213F99"/>
                </a:solidFill>
                <a:latin typeface="Calibri" panose="020F0502020204030204" pitchFamily="34" charset="0"/>
                <a:cs typeface="Calibri" panose="020F0502020204030204" pitchFamily="34" charset="0"/>
              </a:rPr>
              <a:t> </a:t>
            </a:r>
            <a:r>
              <a:rPr lang="ro-RO" dirty="0">
                <a:solidFill>
                  <a:srgbClr val="213F99"/>
                </a:solidFill>
                <a:latin typeface="Calibri" panose="020F0502020204030204" pitchFamily="34" charset="0"/>
                <a:cs typeface="Calibri" panose="020F0502020204030204" pitchFamily="34" charset="0"/>
              </a:rPr>
              <a:t>dezvoltarea unui transport sustenabil în regiunea Sud-Est și zona Delta Dunării</a:t>
            </a:r>
            <a:r>
              <a:rPr lang="en-US" dirty="0">
                <a:solidFill>
                  <a:srgbClr val="213F99"/>
                </a:solidFill>
                <a:latin typeface="Calibri" panose="020F0502020204030204" pitchFamily="34" charset="0"/>
                <a:cs typeface="Calibri" panose="020F0502020204030204" pitchFamily="34" charset="0"/>
              </a:rPr>
              <a:t>, </a:t>
            </a:r>
            <a:r>
              <a:rPr lang="ro-RO" dirty="0">
                <a:solidFill>
                  <a:srgbClr val="213F99"/>
                </a:solidFill>
                <a:latin typeface="Calibri" panose="020F0502020204030204" pitchFamily="34" charset="0"/>
                <a:cs typeface="Calibri" panose="020F0502020204030204" pitchFamily="34" charset="0"/>
              </a:rPr>
              <a:t>contribuind la </a:t>
            </a:r>
            <a:r>
              <a:rPr lang="en-US" dirty="0" err="1">
                <a:solidFill>
                  <a:srgbClr val="213F99"/>
                </a:solidFill>
                <a:latin typeface="Calibri" panose="020F0502020204030204" pitchFamily="34" charset="0"/>
                <a:cs typeface="Calibri" panose="020F0502020204030204" pitchFamily="34" charset="0"/>
              </a:rPr>
              <a:t>reducerea</a:t>
            </a:r>
            <a:r>
              <a:rPr lang="en-US" dirty="0">
                <a:solidFill>
                  <a:srgbClr val="213F99"/>
                </a:solidFill>
                <a:latin typeface="Calibri" panose="020F0502020204030204" pitchFamily="34" charset="0"/>
                <a:cs typeface="Calibri" panose="020F0502020204030204" pitchFamily="34" charset="0"/>
              </a:rPr>
              <a:t> </a:t>
            </a:r>
            <a:r>
              <a:rPr lang="en-US" dirty="0" err="1">
                <a:solidFill>
                  <a:srgbClr val="213F99"/>
                </a:solidFill>
                <a:latin typeface="Calibri" panose="020F0502020204030204" pitchFamily="34" charset="0"/>
                <a:cs typeface="Calibri" panose="020F0502020204030204" pitchFamily="34" charset="0"/>
              </a:rPr>
              <a:t>disparităților</a:t>
            </a:r>
            <a:r>
              <a:rPr lang="en-US" dirty="0">
                <a:solidFill>
                  <a:srgbClr val="213F99"/>
                </a:solidFill>
                <a:latin typeface="Calibri" panose="020F0502020204030204" pitchFamily="34" charset="0"/>
                <a:cs typeface="Calibri" panose="020F0502020204030204" pitchFamily="34" charset="0"/>
              </a:rPr>
              <a:t> </a:t>
            </a:r>
            <a:r>
              <a:rPr lang="en-US" dirty="0" err="1">
                <a:solidFill>
                  <a:srgbClr val="213F99"/>
                </a:solidFill>
                <a:latin typeface="Calibri" panose="020F0502020204030204" pitchFamily="34" charset="0"/>
                <a:cs typeface="Calibri" panose="020F0502020204030204" pitchFamily="34" charset="0"/>
              </a:rPr>
              <a:t>regionale</a:t>
            </a:r>
            <a:r>
              <a:rPr lang="en-US" dirty="0">
                <a:solidFill>
                  <a:srgbClr val="213F99"/>
                </a:solidFill>
                <a:latin typeface="Calibri" panose="020F0502020204030204" pitchFamily="34" charset="0"/>
                <a:cs typeface="Calibri" panose="020F0502020204030204" pitchFamily="34" charset="0"/>
              </a:rPr>
              <a:t> </a:t>
            </a:r>
            <a:r>
              <a:rPr lang="en-US" dirty="0" err="1">
                <a:solidFill>
                  <a:srgbClr val="213F99"/>
                </a:solidFill>
                <a:latin typeface="Calibri" panose="020F0502020204030204" pitchFamily="34" charset="0"/>
                <a:cs typeface="Calibri" panose="020F0502020204030204" pitchFamily="34" charset="0"/>
              </a:rPr>
              <a:t>și</a:t>
            </a:r>
            <a:r>
              <a:rPr lang="en-US" dirty="0">
                <a:solidFill>
                  <a:srgbClr val="213F99"/>
                </a:solidFill>
                <a:latin typeface="Calibri" panose="020F0502020204030204" pitchFamily="34" charset="0"/>
                <a:cs typeface="Calibri" panose="020F0502020204030204" pitchFamily="34" charset="0"/>
              </a:rPr>
              <a:t> </a:t>
            </a:r>
            <a:r>
              <a:rPr lang="en-US" dirty="0" err="1">
                <a:solidFill>
                  <a:srgbClr val="213F99"/>
                </a:solidFill>
                <a:latin typeface="Calibri" panose="020F0502020204030204" pitchFamily="34" charset="0"/>
                <a:cs typeface="Calibri" panose="020F0502020204030204" pitchFamily="34" charset="0"/>
              </a:rPr>
              <a:t>accelerarea</a:t>
            </a:r>
            <a:r>
              <a:rPr lang="en-US" dirty="0">
                <a:solidFill>
                  <a:srgbClr val="213F99"/>
                </a:solidFill>
                <a:latin typeface="Calibri" panose="020F0502020204030204" pitchFamily="34" charset="0"/>
                <a:cs typeface="Calibri" panose="020F0502020204030204" pitchFamily="34" charset="0"/>
              </a:rPr>
              <a:t> </a:t>
            </a:r>
            <a:r>
              <a:rPr lang="en-US" dirty="0" err="1">
                <a:solidFill>
                  <a:srgbClr val="213F99"/>
                </a:solidFill>
                <a:latin typeface="Calibri" panose="020F0502020204030204" pitchFamily="34" charset="0"/>
                <a:cs typeface="Calibri" panose="020F0502020204030204" pitchFamily="34" charset="0"/>
              </a:rPr>
              <a:t>dezvoltării</a:t>
            </a:r>
            <a:r>
              <a:rPr lang="en-US" dirty="0">
                <a:solidFill>
                  <a:srgbClr val="213F99"/>
                </a:solidFill>
                <a:latin typeface="Calibri" panose="020F0502020204030204" pitchFamily="34" charset="0"/>
                <a:cs typeface="Calibri" panose="020F0502020204030204" pitchFamily="34" charset="0"/>
              </a:rPr>
              <a:t> socio-</a:t>
            </a:r>
            <a:r>
              <a:rPr lang="en-US" dirty="0" err="1">
                <a:solidFill>
                  <a:srgbClr val="213F99"/>
                </a:solidFill>
                <a:latin typeface="Calibri" panose="020F0502020204030204" pitchFamily="34" charset="0"/>
                <a:cs typeface="Calibri" panose="020F0502020204030204" pitchFamily="34" charset="0"/>
              </a:rPr>
              <a:t>economice</a:t>
            </a:r>
            <a:r>
              <a:rPr lang="en-US" dirty="0">
                <a:solidFill>
                  <a:srgbClr val="213F99"/>
                </a:solidFill>
                <a:latin typeface="Calibri" panose="020F0502020204030204" pitchFamily="34" charset="0"/>
                <a:cs typeface="Calibri" panose="020F0502020204030204" pitchFamily="34" charset="0"/>
              </a:rPr>
              <a:t>. </a:t>
            </a:r>
            <a:endParaRPr lang="ro-RO" dirty="0">
              <a:solidFill>
                <a:srgbClr val="213F99"/>
              </a:solidFill>
              <a:latin typeface="Calibri" panose="020F0502020204030204" pitchFamily="34" charset="0"/>
              <a:cs typeface="Calibri" panose="020F0502020204030204" pitchFamily="34" charset="0"/>
            </a:endParaRPr>
          </a:p>
          <a:p>
            <a:pPr marL="285750" indent="-285750" algn="just">
              <a:spcAft>
                <a:spcPts val="1200"/>
              </a:spcAft>
              <a:buFont typeface="Arial" panose="020B0604020202020204" pitchFamily="34" charset="0"/>
              <a:buChar char="•"/>
            </a:pPr>
            <a:r>
              <a:rPr lang="ro-RO" dirty="0">
                <a:solidFill>
                  <a:srgbClr val="213F99"/>
                </a:solidFill>
                <a:latin typeface="Calibri" panose="020F0502020204030204" pitchFamily="34" charset="0"/>
                <a:cs typeface="Calibri" panose="020F0502020204030204" pitchFamily="34" charset="0"/>
              </a:rPr>
              <a:t>P</a:t>
            </a:r>
            <a:r>
              <a:rPr lang="en-US" dirty="0" err="1">
                <a:solidFill>
                  <a:srgbClr val="213F99"/>
                </a:solidFill>
                <a:latin typeface="Calibri" panose="020F0502020204030204" pitchFamily="34" charset="0"/>
                <a:cs typeface="Calibri" panose="020F0502020204030204" pitchFamily="34" charset="0"/>
              </a:rPr>
              <a:t>ână</a:t>
            </a:r>
            <a:r>
              <a:rPr lang="en-US" dirty="0">
                <a:solidFill>
                  <a:srgbClr val="213F99"/>
                </a:solidFill>
                <a:latin typeface="Calibri" panose="020F0502020204030204" pitchFamily="34" charset="0"/>
                <a:cs typeface="Calibri" panose="020F0502020204030204" pitchFamily="34" charset="0"/>
              </a:rPr>
              <a:t> la data de 31.12.2024</a:t>
            </a:r>
            <a:r>
              <a:rPr lang="ro-RO" dirty="0">
                <a:solidFill>
                  <a:srgbClr val="213F99"/>
                </a:solidFill>
                <a:latin typeface="Calibri" panose="020F0502020204030204" pitchFamily="34" charset="0"/>
                <a:cs typeface="Calibri" panose="020F0502020204030204" pitchFamily="34" charset="0"/>
              </a:rPr>
              <a:t>: 2 </a:t>
            </a:r>
            <a:r>
              <a:rPr lang="en-US" dirty="0" err="1">
                <a:solidFill>
                  <a:srgbClr val="213F99"/>
                </a:solidFill>
                <a:latin typeface="Calibri" panose="020F0502020204030204" pitchFamily="34" charset="0"/>
                <a:cs typeface="Calibri" panose="020F0502020204030204" pitchFamily="34" charset="0"/>
              </a:rPr>
              <a:t>apeluri</a:t>
            </a:r>
            <a:r>
              <a:rPr lang="ro-RO" dirty="0">
                <a:solidFill>
                  <a:srgbClr val="213F99"/>
                </a:solidFill>
                <a:latin typeface="Calibri" panose="020F0502020204030204" pitchFamily="34" charset="0"/>
                <a:cs typeface="Calibri" panose="020F0502020204030204" pitchFamily="34" charset="0"/>
              </a:rPr>
              <a:t> </a:t>
            </a:r>
            <a:r>
              <a:rPr lang="en-US" dirty="0" err="1">
                <a:solidFill>
                  <a:srgbClr val="213F99"/>
                </a:solidFill>
                <a:latin typeface="Calibri" panose="020F0502020204030204" pitchFamily="34" charset="0"/>
                <a:cs typeface="Calibri" panose="020F0502020204030204" pitchFamily="34" charset="0"/>
              </a:rPr>
              <a:t>lansate</a:t>
            </a:r>
            <a:r>
              <a:rPr lang="ro-RO" dirty="0">
                <a:solidFill>
                  <a:srgbClr val="213F99"/>
                </a:solidFill>
                <a:latin typeface="Calibri" panose="020F0502020204030204" pitchFamily="34" charset="0"/>
                <a:cs typeface="Calibri" panose="020F0502020204030204" pitchFamily="34" charset="0"/>
              </a:rPr>
              <a:t> </a:t>
            </a:r>
            <a:r>
              <a:rPr lang="en-GB" kern="0" dirty="0">
                <a:solidFill>
                  <a:srgbClr val="213F99"/>
                </a:solidFill>
                <a:latin typeface="Calibri" panose="020F0502020204030204" pitchFamily="34" charset="0"/>
                <a:ea typeface="Arial" panose="020B0604020202020204" pitchFamily="34" charset="0"/>
                <a:cs typeface="Calibri" panose="020F0502020204030204" pitchFamily="34" charset="0"/>
              </a:rPr>
              <a:t>(un </a:t>
            </a:r>
            <a:r>
              <a:rPr lang="en-GB" kern="0" dirty="0" err="1">
                <a:solidFill>
                  <a:srgbClr val="213F99"/>
                </a:solidFill>
                <a:latin typeface="Calibri" panose="020F0502020204030204" pitchFamily="34" charset="0"/>
                <a:ea typeface="Arial" panose="020B0604020202020204" pitchFamily="34" charset="0"/>
                <a:cs typeface="Calibri" panose="020F0502020204030204" pitchFamily="34" charset="0"/>
              </a:rPr>
              <a:t>apel</a:t>
            </a:r>
            <a:r>
              <a:rPr lang="en-GB" kern="0" dirty="0">
                <a:solidFill>
                  <a:srgbClr val="213F99"/>
                </a:solidFill>
                <a:latin typeface="Calibri" panose="020F0502020204030204" pitchFamily="34" charset="0"/>
                <a:ea typeface="Arial" panose="020B0604020202020204" pitchFamily="34" charset="0"/>
                <a:cs typeface="Calibri" panose="020F0502020204030204" pitchFamily="34" charset="0"/>
              </a:rPr>
              <a:t> </a:t>
            </a:r>
            <a:r>
              <a:rPr lang="en-GB" kern="0" dirty="0" err="1">
                <a:solidFill>
                  <a:srgbClr val="213F99"/>
                </a:solidFill>
                <a:latin typeface="Calibri" panose="020F0502020204030204" pitchFamily="34" charset="0"/>
                <a:ea typeface="Arial" panose="020B0604020202020204" pitchFamily="34" charset="0"/>
                <a:cs typeface="Calibri" panose="020F0502020204030204" pitchFamily="34" charset="0"/>
              </a:rPr>
              <a:t>pentru</a:t>
            </a:r>
            <a:r>
              <a:rPr lang="en-GB" kern="0" dirty="0">
                <a:solidFill>
                  <a:srgbClr val="213F99"/>
                </a:solidFill>
                <a:latin typeface="Calibri" panose="020F0502020204030204" pitchFamily="34" charset="0"/>
                <a:ea typeface="Arial" panose="020B0604020202020204" pitchFamily="34" charset="0"/>
                <a:cs typeface="Calibri" panose="020F0502020204030204" pitchFamily="34" charset="0"/>
              </a:rPr>
              <a:t> </a:t>
            </a:r>
            <a:r>
              <a:rPr lang="en-GB" kern="0" dirty="0" err="1">
                <a:solidFill>
                  <a:srgbClr val="213F99"/>
                </a:solidFill>
                <a:latin typeface="Calibri" panose="020F0502020204030204" pitchFamily="34" charset="0"/>
                <a:ea typeface="Arial" panose="020B0604020202020204" pitchFamily="34" charset="0"/>
                <a:cs typeface="Calibri" panose="020F0502020204030204" pitchFamily="34" charset="0"/>
              </a:rPr>
              <a:t>proiecte</a:t>
            </a:r>
            <a:r>
              <a:rPr lang="en-GB" kern="0" dirty="0">
                <a:solidFill>
                  <a:srgbClr val="213F99"/>
                </a:solidFill>
                <a:latin typeface="Calibri" panose="020F0502020204030204" pitchFamily="34" charset="0"/>
                <a:ea typeface="Arial" panose="020B0604020202020204" pitchFamily="34" charset="0"/>
                <a:cs typeface="Calibri" panose="020F0502020204030204" pitchFamily="34" charset="0"/>
              </a:rPr>
              <a:t> </a:t>
            </a:r>
            <a:r>
              <a:rPr lang="en-GB" kern="0" dirty="0" err="1">
                <a:solidFill>
                  <a:srgbClr val="213F99"/>
                </a:solidFill>
                <a:latin typeface="Calibri" panose="020F0502020204030204" pitchFamily="34" charset="0"/>
                <a:ea typeface="Arial" panose="020B0604020202020204" pitchFamily="34" charset="0"/>
                <a:cs typeface="Calibri" panose="020F0502020204030204" pitchFamily="34" charset="0"/>
              </a:rPr>
              <a:t>etapizate</a:t>
            </a:r>
            <a:r>
              <a:rPr lang="en-GB" kern="0" dirty="0">
                <a:solidFill>
                  <a:srgbClr val="213F99"/>
                </a:solidFill>
                <a:latin typeface="Calibri" panose="020F0502020204030204" pitchFamily="34" charset="0"/>
                <a:ea typeface="Arial" panose="020B0604020202020204" pitchFamily="34" charset="0"/>
                <a:cs typeface="Calibri" panose="020F0502020204030204" pitchFamily="34" charset="0"/>
              </a:rPr>
              <a:t> </a:t>
            </a:r>
            <a:r>
              <a:rPr lang="en-GB" kern="0" dirty="0" err="1">
                <a:solidFill>
                  <a:srgbClr val="213F99"/>
                </a:solidFill>
                <a:latin typeface="Calibri" panose="020F0502020204030204" pitchFamily="34" charset="0"/>
                <a:ea typeface="Arial" panose="020B0604020202020204" pitchFamily="34" charset="0"/>
                <a:cs typeface="Calibri" panose="020F0502020204030204" pitchFamily="34" charset="0"/>
              </a:rPr>
              <a:t>și</a:t>
            </a:r>
            <a:r>
              <a:rPr lang="en-GB" kern="0" dirty="0">
                <a:solidFill>
                  <a:srgbClr val="213F99"/>
                </a:solidFill>
                <a:latin typeface="Calibri" panose="020F0502020204030204" pitchFamily="34" charset="0"/>
                <a:ea typeface="Arial" panose="020B0604020202020204" pitchFamily="34" charset="0"/>
                <a:cs typeface="Calibri" panose="020F0502020204030204" pitchFamily="34" charset="0"/>
              </a:rPr>
              <a:t> un </a:t>
            </a:r>
            <a:r>
              <a:rPr lang="en-GB" kern="0" dirty="0" err="1">
                <a:solidFill>
                  <a:srgbClr val="213F99"/>
                </a:solidFill>
                <a:latin typeface="Calibri" panose="020F0502020204030204" pitchFamily="34" charset="0"/>
                <a:ea typeface="Arial" panose="020B0604020202020204" pitchFamily="34" charset="0"/>
                <a:cs typeface="Calibri" panose="020F0502020204030204" pitchFamily="34" charset="0"/>
              </a:rPr>
              <a:t>apel</a:t>
            </a:r>
            <a:r>
              <a:rPr lang="en-GB" kern="0" dirty="0">
                <a:solidFill>
                  <a:srgbClr val="213F99"/>
                </a:solidFill>
                <a:latin typeface="Calibri" panose="020F0502020204030204" pitchFamily="34" charset="0"/>
                <a:ea typeface="Arial" panose="020B0604020202020204" pitchFamily="34" charset="0"/>
                <a:cs typeface="Calibri" panose="020F0502020204030204" pitchFamily="34" charset="0"/>
              </a:rPr>
              <a:t> nou</a:t>
            </a:r>
            <a:r>
              <a:rPr lang="ro-RO" kern="0" dirty="0">
                <a:solidFill>
                  <a:srgbClr val="213F99"/>
                </a:solidFill>
                <a:latin typeface="Calibri" panose="020F0502020204030204" pitchFamily="34" charset="0"/>
                <a:ea typeface="Arial" panose="020B0604020202020204" pitchFamily="34" charset="0"/>
                <a:cs typeface="Calibri" panose="020F0502020204030204" pitchFamily="34" charset="0"/>
              </a:rPr>
              <a:t>), </a:t>
            </a:r>
            <a:r>
              <a:rPr lang="ro-RO" dirty="0">
                <a:solidFill>
                  <a:srgbClr val="213F99"/>
                </a:solidFill>
                <a:latin typeface="Calibri" panose="020F0502020204030204" pitchFamily="34" charset="0"/>
                <a:cs typeface="Calibri" panose="020F0502020204030204" pitchFamily="34" charset="0"/>
              </a:rPr>
              <a:t>8</a:t>
            </a:r>
            <a:r>
              <a:rPr lang="en-US" dirty="0">
                <a:solidFill>
                  <a:srgbClr val="213F99"/>
                </a:solidFill>
                <a:latin typeface="Calibri" panose="020F0502020204030204" pitchFamily="34" charset="0"/>
                <a:cs typeface="Calibri" panose="020F0502020204030204" pitchFamily="34" charset="0"/>
              </a:rPr>
              <a:t> </a:t>
            </a:r>
            <a:r>
              <a:rPr lang="ro-RO" dirty="0">
                <a:solidFill>
                  <a:srgbClr val="213F99"/>
                </a:solidFill>
                <a:latin typeface="Calibri" panose="020F0502020204030204" pitchFamily="34" charset="0"/>
                <a:cs typeface="Calibri" panose="020F0502020204030204" pitchFamily="34" charset="0"/>
              </a:rPr>
              <a:t>contracte </a:t>
            </a:r>
            <a:r>
              <a:rPr lang="ro-RO" sz="1800" u="none" strike="noStrike" kern="0" spc="0" dirty="0">
                <a:solidFill>
                  <a:srgbClr val="213F99"/>
                </a:solidFill>
                <a:effectLst/>
                <a:latin typeface="Calibri" panose="020F0502020204030204" pitchFamily="34" charset="0"/>
                <a:ea typeface="Arial" panose="020B0604020202020204" pitchFamily="34" charset="0"/>
                <a:cs typeface="Calibri" panose="020F0502020204030204" pitchFamily="34" charset="0"/>
              </a:rPr>
              <a:t>vizând modernizarea infrastructurii rutiere (Acțiunea 4.1); p</a:t>
            </a:r>
            <a:r>
              <a:rPr lang="en-GB" sz="1800" u="none" strike="noStrike" kern="0" spc="0" dirty="0" err="1">
                <a:solidFill>
                  <a:srgbClr val="213F99"/>
                </a:solidFill>
                <a:effectLst/>
                <a:latin typeface="Calibri" panose="020F0502020204030204" pitchFamily="34" charset="0"/>
                <a:ea typeface="Arial" panose="020B0604020202020204" pitchFamily="34" charset="0"/>
                <a:cs typeface="Calibri" panose="020F0502020204030204" pitchFamily="34" charset="0"/>
              </a:rPr>
              <a:t>entru</a:t>
            </a:r>
            <a:r>
              <a:rPr lang="en-GB" sz="1800" u="none" strike="noStrike" kern="0" spc="0" dirty="0">
                <a:solidFill>
                  <a:srgbClr val="213F99"/>
                </a:solidFill>
                <a:effectLst/>
                <a:latin typeface="Calibri" panose="020F0502020204030204" pitchFamily="34" charset="0"/>
                <a:ea typeface="Arial" panose="020B0604020202020204" pitchFamily="34" charset="0"/>
                <a:cs typeface="Calibri" panose="020F0502020204030204" pitchFamily="34" charset="0"/>
              </a:rPr>
              <a:t> zona ITI DD nu a </a:t>
            </a:r>
            <a:r>
              <a:rPr lang="en-GB" sz="1800" u="none" strike="noStrike" kern="0" spc="0" dirty="0" err="1">
                <a:solidFill>
                  <a:srgbClr val="213F99"/>
                </a:solidFill>
                <a:effectLst/>
                <a:latin typeface="Calibri" panose="020F0502020204030204" pitchFamily="34" charset="0"/>
                <a:ea typeface="Arial" panose="020B0604020202020204" pitchFamily="34" charset="0"/>
                <a:cs typeface="Calibri" panose="020F0502020204030204" pitchFamily="34" charset="0"/>
              </a:rPr>
              <a:t>fost</a:t>
            </a:r>
            <a:r>
              <a:rPr lang="en-GB" sz="1800" u="none" strike="noStrike" kern="0" spc="0" dirty="0">
                <a:solidFill>
                  <a:srgbClr val="213F99"/>
                </a:solidFill>
                <a:effectLst/>
                <a:latin typeface="Calibri" panose="020F0502020204030204" pitchFamily="34" charset="0"/>
                <a:ea typeface="Arial" panose="020B0604020202020204" pitchFamily="34" charset="0"/>
                <a:cs typeface="Calibri" panose="020F0502020204030204" pitchFamily="34" charset="0"/>
              </a:rPr>
              <a:t> contract </a:t>
            </a:r>
            <a:r>
              <a:rPr lang="en-GB" sz="1800" u="none" strike="noStrike" kern="0" spc="0" dirty="0" err="1">
                <a:solidFill>
                  <a:srgbClr val="213F99"/>
                </a:solidFill>
                <a:effectLst/>
                <a:latin typeface="Calibri" panose="020F0502020204030204" pitchFamily="34" charset="0"/>
                <a:ea typeface="Arial" panose="020B0604020202020204" pitchFamily="34" charset="0"/>
                <a:cs typeface="Calibri" panose="020F0502020204030204" pitchFamily="34" charset="0"/>
              </a:rPr>
              <a:t>niciun</a:t>
            </a:r>
            <a:r>
              <a:rPr lang="en-GB" sz="1800" u="none" strike="noStrike" kern="0" spc="0" dirty="0">
                <a:solidFill>
                  <a:srgbClr val="213F99"/>
                </a:solidFill>
                <a:effectLst/>
                <a:latin typeface="Calibri" panose="020F0502020204030204" pitchFamily="34" charset="0"/>
                <a:ea typeface="Arial" panose="020B0604020202020204" pitchFamily="34" charset="0"/>
                <a:cs typeface="Calibri" panose="020F0502020204030204" pitchFamily="34" charset="0"/>
              </a:rPr>
              <a:t> </a:t>
            </a:r>
            <a:r>
              <a:rPr lang="en-GB" sz="1800" u="none" strike="noStrike" kern="0" spc="0" dirty="0" err="1">
                <a:solidFill>
                  <a:srgbClr val="213F99"/>
                </a:solidFill>
                <a:effectLst/>
                <a:latin typeface="Calibri" panose="020F0502020204030204" pitchFamily="34" charset="0"/>
                <a:ea typeface="Arial" panose="020B0604020202020204" pitchFamily="34" charset="0"/>
                <a:cs typeface="Calibri" panose="020F0502020204030204" pitchFamily="34" charset="0"/>
              </a:rPr>
              <a:t>proiect</a:t>
            </a:r>
            <a:r>
              <a:rPr lang="en-GB" sz="1800" u="none" strike="noStrike" kern="0" spc="0" dirty="0">
                <a:solidFill>
                  <a:srgbClr val="213F99"/>
                </a:solidFill>
                <a:effectLst/>
                <a:latin typeface="Calibri" panose="020F0502020204030204" pitchFamily="34" charset="0"/>
                <a:ea typeface="Arial" panose="020B0604020202020204" pitchFamily="34" charset="0"/>
                <a:cs typeface="Calibri" panose="020F0502020204030204" pitchFamily="34" charset="0"/>
              </a:rPr>
              <a:t>, </a:t>
            </a:r>
            <a:r>
              <a:rPr lang="en-GB" sz="1800" u="none" strike="noStrike" kern="0" spc="0" dirty="0" err="1">
                <a:solidFill>
                  <a:srgbClr val="213F99"/>
                </a:solidFill>
                <a:effectLst/>
                <a:latin typeface="Calibri" panose="020F0502020204030204" pitchFamily="34" charset="0"/>
                <a:ea typeface="Arial" panose="020B0604020202020204" pitchFamily="34" charset="0"/>
                <a:cs typeface="Calibri" panose="020F0502020204030204" pitchFamily="34" charset="0"/>
              </a:rPr>
              <a:t>nefiind</a:t>
            </a:r>
            <a:r>
              <a:rPr lang="en-GB" sz="1800" u="none" strike="noStrike" kern="0" spc="0" dirty="0">
                <a:solidFill>
                  <a:srgbClr val="213F99"/>
                </a:solidFill>
                <a:effectLst/>
                <a:latin typeface="Calibri" panose="020F0502020204030204" pitchFamily="34" charset="0"/>
                <a:ea typeface="Arial" panose="020B0604020202020204" pitchFamily="34" charset="0"/>
                <a:cs typeface="Calibri" panose="020F0502020204030204" pitchFamily="34" charset="0"/>
              </a:rPr>
              <a:t> </a:t>
            </a:r>
            <a:r>
              <a:rPr lang="en-GB" sz="1800" u="none" strike="noStrike" kern="0" spc="0" dirty="0" err="1">
                <a:solidFill>
                  <a:srgbClr val="213F99"/>
                </a:solidFill>
                <a:effectLst/>
                <a:latin typeface="Calibri" panose="020F0502020204030204" pitchFamily="34" charset="0"/>
                <a:ea typeface="Arial" panose="020B0604020202020204" pitchFamily="34" charset="0"/>
                <a:cs typeface="Calibri" panose="020F0502020204030204" pitchFamily="34" charset="0"/>
              </a:rPr>
              <a:t>lansate</a:t>
            </a:r>
            <a:r>
              <a:rPr lang="en-GB" sz="1800" u="none" strike="noStrike" kern="0" spc="0" dirty="0">
                <a:solidFill>
                  <a:srgbClr val="213F99"/>
                </a:solidFill>
                <a:effectLst/>
                <a:latin typeface="Calibri" panose="020F0502020204030204" pitchFamily="34" charset="0"/>
                <a:ea typeface="Arial" panose="020B0604020202020204" pitchFamily="34" charset="0"/>
                <a:cs typeface="Calibri" panose="020F0502020204030204" pitchFamily="34" charset="0"/>
              </a:rPr>
              <a:t> </a:t>
            </a:r>
            <a:r>
              <a:rPr lang="en-GB" sz="1800" u="none" strike="noStrike" kern="0" spc="0" dirty="0" err="1">
                <a:solidFill>
                  <a:srgbClr val="213F99"/>
                </a:solidFill>
                <a:effectLst/>
                <a:latin typeface="Calibri" panose="020F0502020204030204" pitchFamily="34" charset="0"/>
                <a:ea typeface="Arial" panose="020B0604020202020204" pitchFamily="34" charset="0"/>
                <a:cs typeface="Calibri" panose="020F0502020204030204" pitchFamily="34" charset="0"/>
              </a:rPr>
              <a:t>apeluri</a:t>
            </a:r>
            <a:r>
              <a:rPr lang="en-GB" sz="1800" u="none" strike="noStrike" kern="0" spc="0" dirty="0">
                <a:solidFill>
                  <a:srgbClr val="213F99"/>
                </a:solidFill>
                <a:effectLst/>
                <a:latin typeface="Calibri" panose="020F0502020204030204" pitchFamily="34" charset="0"/>
                <a:ea typeface="Arial" panose="020B0604020202020204" pitchFamily="34" charset="0"/>
                <a:cs typeface="Calibri" panose="020F0502020204030204" pitchFamily="34" charset="0"/>
              </a:rPr>
              <a:t> de </a:t>
            </a:r>
            <a:r>
              <a:rPr lang="en-GB" sz="1800" u="none" strike="noStrike" kern="0" spc="0" dirty="0" err="1">
                <a:solidFill>
                  <a:srgbClr val="213F99"/>
                </a:solidFill>
                <a:effectLst/>
                <a:latin typeface="Calibri" panose="020F0502020204030204" pitchFamily="34" charset="0"/>
                <a:ea typeface="Arial" panose="020B0604020202020204" pitchFamily="34" charset="0"/>
                <a:cs typeface="Calibri" panose="020F0502020204030204" pitchFamily="34" charset="0"/>
              </a:rPr>
              <a:t>proiecte</a:t>
            </a:r>
            <a:r>
              <a:rPr lang="ro-RO" sz="1800" u="none" strike="noStrike" kern="0" spc="0" dirty="0">
                <a:solidFill>
                  <a:srgbClr val="213F99"/>
                </a:solidFill>
                <a:effectLst/>
                <a:latin typeface="Calibri" panose="020F0502020204030204" pitchFamily="34" charset="0"/>
                <a:ea typeface="Arial" panose="020B0604020202020204" pitchFamily="34" charset="0"/>
                <a:cs typeface="Calibri" panose="020F0502020204030204" pitchFamily="34" charset="0"/>
              </a:rPr>
              <a:t> (Acțiune 4.2)</a:t>
            </a:r>
            <a:r>
              <a:rPr lang="en-GB" sz="1800" u="none" strike="noStrike" kern="0" spc="0" dirty="0">
                <a:solidFill>
                  <a:srgbClr val="213F99"/>
                </a:solidFill>
                <a:effectLst/>
                <a:latin typeface="Calibri" panose="020F0502020204030204" pitchFamily="34" charset="0"/>
                <a:ea typeface="Arial" panose="020B0604020202020204" pitchFamily="34" charset="0"/>
                <a:cs typeface="Calibri" panose="020F0502020204030204" pitchFamily="34" charset="0"/>
              </a:rPr>
              <a:t>. </a:t>
            </a:r>
            <a:endParaRPr lang="ro-RO" sz="1800" u="none" strike="noStrike" kern="0" spc="0" dirty="0">
              <a:solidFill>
                <a:srgbClr val="213F99"/>
              </a:solidFill>
              <a:effectLst/>
              <a:latin typeface="Calibri" panose="020F0502020204030204" pitchFamily="34" charset="0"/>
              <a:ea typeface="Arial" panose="020B0604020202020204" pitchFamily="34" charset="0"/>
              <a:cs typeface="Calibri" panose="020F0502020204030204" pitchFamily="34" charset="0"/>
            </a:endParaRPr>
          </a:p>
        </p:txBody>
      </p:sp>
    </p:spTree>
    <p:extLst>
      <p:ext uri="{BB962C8B-B14F-4D97-AF65-F5344CB8AC3E}">
        <p14:creationId xmlns:p14="http://schemas.microsoft.com/office/powerpoint/2010/main" val="28603801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42110F-132C-ADDD-16E0-123C3118C37B}"/>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9A57773E-5D72-F749-CECD-6A73296F895F}"/>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23B4CA95-95D1-6DBA-22F3-A9C6ABB904D4}"/>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2087FE49-7602-5B6F-4E60-8E9B26E83032}"/>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E691719D-B5B4-6422-C3F2-FA031D0A04E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D9EEAE18-B8F0-6DB1-79B3-32AB335AA539}"/>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8EA7C71B-8568-9492-3949-8F8D3B701077}"/>
              </a:ext>
            </a:extLst>
          </p:cNvPr>
          <p:cNvSpPr txBox="1"/>
          <p:nvPr/>
        </p:nvSpPr>
        <p:spPr>
          <a:xfrm>
            <a:off x="751282" y="1151639"/>
            <a:ext cx="6701146" cy="369332"/>
          </a:xfrm>
          <a:prstGeom prst="rect">
            <a:avLst/>
          </a:prstGeom>
          <a:noFill/>
        </p:spPr>
        <p:txBody>
          <a:bodyPr wrap="square" rtlCol="0">
            <a:spAutoFit/>
          </a:bodyPr>
          <a:lstStyle/>
          <a:p>
            <a:pPr marL="0" marR="0" algn="just">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Constatări </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4" name="Subtitle 2">
            <a:extLst>
              <a:ext uri="{FF2B5EF4-FFF2-40B4-BE49-F238E27FC236}">
                <a16:creationId xmlns:a16="http://schemas.microsoft.com/office/drawing/2014/main" id="{A99EFBD3-BF72-4514-6589-51614A946C6B}"/>
              </a:ext>
            </a:extLst>
          </p:cNvPr>
          <p:cNvSpPr txBox="1">
            <a:spLocks/>
          </p:cNvSpPr>
          <p:nvPr/>
        </p:nvSpPr>
        <p:spPr>
          <a:xfrm>
            <a:off x="751282" y="1464956"/>
            <a:ext cx="10689436" cy="70797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algn="just">
              <a:spcBef>
                <a:spcPts val="600"/>
              </a:spcBef>
              <a:spcAft>
                <a:spcPts val="600"/>
              </a:spcAft>
            </a:pPr>
            <a:r>
              <a:rPr lang="ro-RO" sz="1600" b="1" dirty="0">
                <a:solidFill>
                  <a:srgbClr val="F36F23"/>
                </a:solidFill>
                <a:latin typeface="Calibri" panose="020F0502020204030204" pitchFamily="34" charset="0"/>
                <a:ea typeface="Calibri" panose="020F0502020204030204" pitchFamily="34" charset="0"/>
                <a:cs typeface="Calibri" panose="020F0502020204030204" pitchFamily="34" charset="0"/>
              </a:rPr>
              <a:t>Î.E. 2) </a:t>
            </a:r>
            <a:r>
              <a:rPr lang="en-GB" sz="1600" b="1" dirty="0">
                <a:solidFill>
                  <a:srgbClr val="213F99"/>
                </a:solidFill>
                <a:latin typeface="Calibri" panose="020F0502020204030204" pitchFamily="34" charset="0"/>
              </a:rPr>
              <a:t>Care </a:t>
            </a:r>
            <a:r>
              <a:rPr lang="en-GB" sz="1600" b="1" dirty="0" err="1">
                <a:solidFill>
                  <a:srgbClr val="213F99"/>
                </a:solidFill>
                <a:latin typeface="Calibri" panose="020F0502020204030204" pitchFamily="34" charset="0"/>
              </a:rPr>
              <a:t>este</a:t>
            </a:r>
            <a:r>
              <a:rPr lang="en-GB" sz="1600" b="1" dirty="0">
                <a:solidFill>
                  <a:srgbClr val="213F99"/>
                </a:solidFill>
                <a:latin typeface="Calibri" panose="020F0502020204030204" pitchFamily="34" charset="0"/>
              </a:rPr>
              <a:t> </a:t>
            </a:r>
            <a:r>
              <a:rPr lang="en-GB" sz="1600" b="1" dirty="0" err="1">
                <a:solidFill>
                  <a:srgbClr val="213F99"/>
                </a:solidFill>
                <a:latin typeface="Calibri" panose="020F0502020204030204" pitchFamily="34" charset="0"/>
              </a:rPr>
              <a:t>nivelul</a:t>
            </a:r>
            <a:r>
              <a:rPr lang="en-GB" sz="1600" b="1" dirty="0">
                <a:solidFill>
                  <a:srgbClr val="213F99"/>
                </a:solidFill>
                <a:latin typeface="Calibri" panose="020F0502020204030204" pitchFamily="34" charset="0"/>
              </a:rPr>
              <a:t> de </a:t>
            </a:r>
            <a:r>
              <a:rPr lang="en-GB" sz="1600" b="1" dirty="0" err="1">
                <a:solidFill>
                  <a:srgbClr val="213F99"/>
                </a:solidFill>
                <a:latin typeface="Calibri" panose="020F0502020204030204" pitchFamily="34" charset="0"/>
              </a:rPr>
              <a:t>perfomanță</a:t>
            </a:r>
            <a:r>
              <a:rPr lang="en-GB" sz="1600" b="1" dirty="0">
                <a:solidFill>
                  <a:srgbClr val="213F99"/>
                </a:solidFill>
                <a:latin typeface="Calibri" panose="020F0502020204030204" pitchFamily="34" charset="0"/>
              </a:rPr>
              <a:t> al </a:t>
            </a:r>
            <a:r>
              <a:rPr lang="en-GB" sz="1600" b="1" dirty="0" err="1">
                <a:solidFill>
                  <a:srgbClr val="213F99"/>
                </a:solidFill>
                <a:latin typeface="Calibri" panose="020F0502020204030204" pitchFamily="34" charset="0"/>
              </a:rPr>
              <a:t>priorității</a:t>
            </a:r>
            <a:r>
              <a:rPr lang="en-GB" sz="1600" b="1" dirty="0">
                <a:solidFill>
                  <a:srgbClr val="213F99"/>
                </a:solidFill>
                <a:latin typeface="Calibri" panose="020F0502020204030204" pitchFamily="34" charset="0"/>
              </a:rPr>
              <a:t>, </a:t>
            </a:r>
            <a:r>
              <a:rPr lang="en-GB" sz="1600" b="1" dirty="0" err="1">
                <a:solidFill>
                  <a:srgbClr val="213F99"/>
                </a:solidFill>
                <a:latin typeface="Calibri" panose="020F0502020204030204" pitchFamily="34" charset="0"/>
              </a:rPr>
              <a:t>prin</a:t>
            </a:r>
            <a:r>
              <a:rPr lang="en-GB" sz="1600" b="1" dirty="0">
                <a:solidFill>
                  <a:srgbClr val="213F99"/>
                </a:solidFill>
                <a:latin typeface="Calibri" panose="020F0502020204030204" pitchFamily="34" charset="0"/>
              </a:rPr>
              <a:t> </a:t>
            </a:r>
            <a:r>
              <a:rPr lang="en-GB" sz="1600" b="1" dirty="0" err="1">
                <a:solidFill>
                  <a:srgbClr val="213F99"/>
                </a:solidFill>
                <a:latin typeface="Calibri" panose="020F0502020204030204" pitchFamily="34" charset="0"/>
              </a:rPr>
              <a:t>raportare</a:t>
            </a:r>
            <a:r>
              <a:rPr lang="en-GB" sz="1600" b="1" dirty="0">
                <a:solidFill>
                  <a:srgbClr val="213F99"/>
                </a:solidFill>
                <a:latin typeface="Calibri" panose="020F0502020204030204" pitchFamily="34" charset="0"/>
              </a:rPr>
              <a:t> la </a:t>
            </a:r>
            <a:r>
              <a:rPr lang="en-GB" sz="1600" b="1" dirty="0" err="1">
                <a:solidFill>
                  <a:srgbClr val="213F99"/>
                </a:solidFill>
                <a:latin typeface="Calibri" panose="020F0502020204030204" pitchFamily="34" charset="0"/>
              </a:rPr>
              <a:t>obiectivele</a:t>
            </a:r>
            <a:r>
              <a:rPr lang="en-GB" sz="1600" b="1" dirty="0">
                <a:solidFill>
                  <a:srgbClr val="213F99"/>
                </a:solidFill>
                <a:latin typeface="Calibri" panose="020F0502020204030204" pitchFamily="34" charset="0"/>
              </a:rPr>
              <a:t> de </a:t>
            </a:r>
            <a:r>
              <a:rPr lang="en-GB" sz="1600" b="1" dirty="0" err="1">
                <a:solidFill>
                  <a:srgbClr val="213F99"/>
                </a:solidFill>
                <a:latin typeface="Calibri" panose="020F0502020204030204" pitchFamily="34" charset="0"/>
              </a:rPr>
              <a:t>etapă</a:t>
            </a:r>
            <a:r>
              <a:rPr lang="en-GB" sz="1600" b="1" dirty="0">
                <a:solidFill>
                  <a:srgbClr val="213F99"/>
                </a:solidFill>
                <a:latin typeface="Calibri" panose="020F0502020204030204" pitchFamily="34" charset="0"/>
              </a:rPr>
              <a:t> </a:t>
            </a:r>
            <a:r>
              <a:rPr lang="en-GB" sz="1600" b="1" dirty="0" err="1">
                <a:solidFill>
                  <a:srgbClr val="213F99"/>
                </a:solidFill>
                <a:latin typeface="Calibri" panose="020F0502020204030204" pitchFamily="34" charset="0"/>
              </a:rPr>
              <a:t>identificate</a:t>
            </a:r>
            <a:r>
              <a:rPr lang="en-GB" sz="1600" b="1" dirty="0">
                <a:solidFill>
                  <a:srgbClr val="213F99"/>
                </a:solidFill>
                <a:latin typeface="Calibri" panose="020F0502020204030204" pitchFamily="34" charset="0"/>
              </a:rPr>
              <a:t> </a:t>
            </a:r>
            <a:r>
              <a:rPr lang="en-GB" sz="1600" b="1" dirty="0" err="1">
                <a:solidFill>
                  <a:srgbClr val="213F99"/>
                </a:solidFill>
                <a:latin typeface="Calibri" panose="020F0502020204030204" pitchFamily="34" charset="0"/>
              </a:rPr>
              <a:t>în</a:t>
            </a:r>
            <a:r>
              <a:rPr lang="en-GB" sz="1600" b="1" dirty="0">
                <a:solidFill>
                  <a:srgbClr val="213F99"/>
                </a:solidFill>
                <a:latin typeface="Calibri" panose="020F0502020204030204" pitchFamily="34" charset="0"/>
              </a:rPr>
              <a:t> </a:t>
            </a:r>
            <a:r>
              <a:rPr lang="en-GB" sz="1600" b="1" dirty="0" err="1">
                <a:solidFill>
                  <a:srgbClr val="213F99"/>
                </a:solidFill>
                <a:latin typeface="Calibri" panose="020F0502020204030204" pitchFamily="34" charset="0"/>
              </a:rPr>
              <a:t>Cadrul</a:t>
            </a:r>
            <a:r>
              <a:rPr lang="en-GB" sz="1600" b="1" dirty="0">
                <a:solidFill>
                  <a:srgbClr val="213F99"/>
                </a:solidFill>
                <a:latin typeface="Calibri" panose="020F0502020204030204" pitchFamily="34" charset="0"/>
              </a:rPr>
              <a:t> de </a:t>
            </a:r>
            <a:r>
              <a:rPr lang="en-GB" sz="1600" b="1" dirty="0" err="1">
                <a:solidFill>
                  <a:srgbClr val="213F99"/>
                </a:solidFill>
                <a:latin typeface="Calibri" panose="020F0502020204030204" pitchFamily="34" charset="0"/>
              </a:rPr>
              <a:t>Performanță</a:t>
            </a:r>
            <a:r>
              <a:rPr lang="en-GB" sz="1600" b="1" dirty="0">
                <a:solidFill>
                  <a:srgbClr val="213F99"/>
                </a:solidFill>
                <a:latin typeface="Calibri" panose="020F0502020204030204" pitchFamily="34" charset="0"/>
              </a:rPr>
              <a:t>? Care sunt </a:t>
            </a:r>
            <a:r>
              <a:rPr lang="en-GB" sz="1600" b="1" dirty="0" err="1">
                <a:solidFill>
                  <a:srgbClr val="213F99"/>
                </a:solidFill>
                <a:latin typeface="Calibri" panose="020F0502020204030204" pitchFamily="34" charset="0"/>
              </a:rPr>
              <a:t>cauzele</a:t>
            </a:r>
            <a:r>
              <a:rPr lang="en-GB" sz="1600" b="1" dirty="0">
                <a:solidFill>
                  <a:srgbClr val="213F99"/>
                </a:solidFill>
                <a:latin typeface="Calibri" panose="020F0502020204030204" pitchFamily="34" charset="0"/>
              </a:rPr>
              <a:t> </a:t>
            </a:r>
            <a:r>
              <a:rPr lang="en-GB" sz="1600" b="1" dirty="0" err="1">
                <a:solidFill>
                  <a:srgbClr val="213F99"/>
                </a:solidFill>
                <a:latin typeface="Calibri" panose="020F0502020204030204" pitchFamily="34" charset="0"/>
              </a:rPr>
              <a:t>pentru</a:t>
            </a:r>
            <a:r>
              <a:rPr lang="en-GB" sz="1600" b="1" dirty="0">
                <a:solidFill>
                  <a:srgbClr val="213F99"/>
                </a:solidFill>
                <a:latin typeface="Calibri" panose="020F0502020204030204" pitchFamily="34" charset="0"/>
              </a:rPr>
              <a:t> care </a:t>
            </a:r>
            <a:r>
              <a:rPr lang="en-GB" sz="1600" b="1" dirty="0" err="1">
                <a:solidFill>
                  <a:srgbClr val="213F99"/>
                </a:solidFill>
                <a:latin typeface="Calibri" panose="020F0502020204030204" pitchFamily="34" charset="0"/>
              </a:rPr>
              <a:t>obiectivele</a:t>
            </a:r>
            <a:r>
              <a:rPr lang="en-GB" sz="1600" b="1" dirty="0">
                <a:solidFill>
                  <a:srgbClr val="213F99"/>
                </a:solidFill>
                <a:latin typeface="Calibri" panose="020F0502020204030204" pitchFamily="34" charset="0"/>
              </a:rPr>
              <a:t> nu au </a:t>
            </a:r>
            <a:r>
              <a:rPr lang="en-GB" sz="1600" b="1" dirty="0" err="1">
                <a:solidFill>
                  <a:srgbClr val="213F99"/>
                </a:solidFill>
                <a:latin typeface="Calibri" panose="020F0502020204030204" pitchFamily="34" charset="0"/>
              </a:rPr>
              <a:t>fost</a:t>
            </a:r>
            <a:r>
              <a:rPr lang="en-GB" sz="1600" b="1" dirty="0">
                <a:solidFill>
                  <a:srgbClr val="213F99"/>
                </a:solidFill>
                <a:latin typeface="Calibri" panose="020F0502020204030204" pitchFamily="34" charset="0"/>
              </a:rPr>
              <a:t> </a:t>
            </a:r>
            <a:r>
              <a:rPr lang="en-GB" sz="1600" b="1" dirty="0" err="1">
                <a:solidFill>
                  <a:srgbClr val="213F99"/>
                </a:solidFill>
                <a:latin typeface="Calibri" panose="020F0502020204030204" pitchFamily="34" charset="0"/>
              </a:rPr>
              <a:t>atinse</a:t>
            </a:r>
            <a:r>
              <a:rPr lang="en-GB" sz="1600" b="1" dirty="0">
                <a:solidFill>
                  <a:srgbClr val="213F99"/>
                </a:solidFill>
                <a:latin typeface="Calibri" panose="020F0502020204030204" pitchFamily="34" charset="0"/>
              </a:rPr>
              <a:t> </a:t>
            </a:r>
            <a:r>
              <a:rPr lang="en-GB" sz="1600" b="1" dirty="0" err="1">
                <a:solidFill>
                  <a:srgbClr val="213F99"/>
                </a:solidFill>
                <a:latin typeface="Calibri" panose="020F0502020204030204" pitchFamily="34" charset="0"/>
              </a:rPr>
              <a:t>sau</a:t>
            </a:r>
            <a:r>
              <a:rPr lang="en-GB" sz="1600" b="1" dirty="0">
                <a:solidFill>
                  <a:srgbClr val="213F99"/>
                </a:solidFill>
                <a:latin typeface="Calibri" panose="020F0502020204030204" pitchFamily="34" charset="0"/>
              </a:rPr>
              <a:t> au </a:t>
            </a:r>
            <a:r>
              <a:rPr lang="en-GB" sz="1600" b="1" dirty="0" err="1">
                <a:solidFill>
                  <a:srgbClr val="213F99"/>
                </a:solidFill>
                <a:latin typeface="Calibri" panose="020F0502020204030204" pitchFamily="34" charset="0"/>
              </a:rPr>
              <a:t>fost</a:t>
            </a:r>
            <a:r>
              <a:rPr lang="en-GB" sz="1600" b="1" dirty="0">
                <a:solidFill>
                  <a:srgbClr val="213F99"/>
                </a:solidFill>
                <a:latin typeface="Calibri" panose="020F0502020204030204" pitchFamily="34" charset="0"/>
              </a:rPr>
              <a:t> </a:t>
            </a:r>
            <a:r>
              <a:rPr lang="en-GB" sz="1600" b="1" dirty="0" err="1">
                <a:solidFill>
                  <a:srgbClr val="213F99"/>
                </a:solidFill>
                <a:latin typeface="Calibri" panose="020F0502020204030204" pitchFamily="34" charset="0"/>
              </a:rPr>
              <a:t>depășite</a:t>
            </a:r>
            <a:r>
              <a:rPr lang="en-GB" sz="1600" b="1" dirty="0">
                <a:solidFill>
                  <a:srgbClr val="213F99"/>
                </a:solidFill>
                <a:latin typeface="Calibri" panose="020F0502020204030204" pitchFamily="34" charset="0"/>
              </a:rPr>
              <a:t>: Ce </a:t>
            </a:r>
            <a:r>
              <a:rPr lang="en-GB" sz="1600" b="1" dirty="0" err="1">
                <a:solidFill>
                  <a:srgbClr val="213F99"/>
                </a:solidFill>
                <a:latin typeface="Calibri" panose="020F0502020204030204" pitchFamily="34" charset="0"/>
              </a:rPr>
              <a:t>ipoteze</a:t>
            </a:r>
            <a:r>
              <a:rPr lang="en-GB" sz="1600" b="1" dirty="0">
                <a:solidFill>
                  <a:srgbClr val="213F99"/>
                </a:solidFill>
                <a:latin typeface="Calibri" panose="020F0502020204030204" pitchFamily="34" charset="0"/>
              </a:rPr>
              <a:t> de la </a:t>
            </a:r>
            <a:r>
              <a:rPr lang="en-GB" sz="1600" b="1" dirty="0" err="1">
                <a:solidFill>
                  <a:srgbClr val="213F99"/>
                </a:solidFill>
                <a:latin typeface="Calibri" panose="020F0502020204030204" pitchFamily="34" charset="0"/>
              </a:rPr>
              <a:t>baza</a:t>
            </a:r>
            <a:r>
              <a:rPr lang="en-GB" sz="1600" b="1" dirty="0">
                <a:solidFill>
                  <a:srgbClr val="213F99"/>
                </a:solidFill>
                <a:latin typeface="Calibri" panose="020F0502020204030204" pitchFamily="34" charset="0"/>
              </a:rPr>
              <a:t> </a:t>
            </a:r>
            <a:r>
              <a:rPr lang="en-GB" sz="1600" b="1" dirty="0" err="1">
                <a:solidFill>
                  <a:srgbClr val="213F99"/>
                </a:solidFill>
                <a:latin typeface="Calibri" panose="020F0502020204030204" pitchFamily="34" charset="0"/>
              </a:rPr>
              <a:t>estimării</a:t>
            </a:r>
            <a:r>
              <a:rPr lang="en-GB" sz="1600" b="1" dirty="0">
                <a:solidFill>
                  <a:srgbClr val="213F99"/>
                </a:solidFill>
                <a:latin typeface="Calibri" panose="020F0502020204030204" pitchFamily="34" charset="0"/>
              </a:rPr>
              <a:t> </a:t>
            </a:r>
            <a:r>
              <a:rPr lang="en-GB" sz="1600" b="1" dirty="0" err="1">
                <a:solidFill>
                  <a:srgbClr val="213F99"/>
                </a:solidFill>
                <a:latin typeface="Calibri" panose="020F0502020204030204" pitchFamily="34" charset="0"/>
              </a:rPr>
              <a:t>țintelor</a:t>
            </a:r>
            <a:r>
              <a:rPr lang="en-GB" sz="1600" b="1" dirty="0">
                <a:solidFill>
                  <a:srgbClr val="213F99"/>
                </a:solidFill>
                <a:latin typeface="Calibri" panose="020F0502020204030204" pitchFamily="34" charset="0"/>
              </a:rPr>
              <a:t> </a:t>
            </a:r>
            <a:r>
              <a:rPr lang="en-GB" sz="1600" b="1" dirty="0" err="1">
                <a:solidFill>
                  <a:srgbClr val="213F99"/>
                </a:solidFill>
                <a:latin typeface="Calibri" panose="020F0502020204030204" pitchFamily="34" charset="0"/>
              </a:rPr>
              <a:t>trebuie</a:t>
            </a:r>
            <a:r>
              <a:rPr lang="en-GB" sz="1600" b="1" dirty="0">
                <a:solidFill>
                  <a:srgbClr val="213F99"/>
                </a:solidFill>
                <a:latin typeface="Calibri" panose="020F0502020204030204" pitchFamily="34" charset="0"/>
              </a:rPr>
              <a:t> </a:t>
            </a:r>
            <a:r>
              <a:rPr lang="en-GB" sz="1600" b="1" dirty="0" err="1">
                <a:solidFill>
                  <a:srgbClr val="213F99"/>
                </a:solidFill>
                <a:latin typeface="Calibri" panose="020F0502020204030204" pitchFamily="34" charset="0"/>
              </a:rPr>
              <a:t>modificate</a:t>
            </a:r>
            <a:r>
              <a:rPr lang="en-GB" sz="1600" b="1" dirty="0">
                <a:solidFill>
                  <a:srgbClr val="213F99"/>
                </a:solidFill>
                <a:latin typeface="Calibri" panose="020F0502020204030204" pitchFamily="34" charset="0"/>
              </a:rPr>
              <a:t>?</a:t>
            </a:r>
            <a:endParaRPr lang="en-US" sz="1600" b="1" dirty="0">
              <a:solidFill>
                <a:srgbClr val="213F99"/>
              </a:solidFill>
              <a:latin typeface="Calibri" panose="020F0502020204030204" pitchFamily="34" charset="0"/>
            </a:endParaRPr>
          </a:p>
          <a:p>
            <a:pPr algn="just">
              <a:lnSpc>
                <a:spcPct val="114000"/>
              </a:lnSpc>
              <a:spcBef>
                <a:spcPts val="0"/>
              </a:spcBef>
            </a:pPr>
            <a:endParaRPr lang="ro-RO" sz="15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10" name="TextBox 9">
            <a:extLst>
              <a:ext uri="{FF2B5EF4-FFF2-40B4-BE49-F238E27FC236}">
                <a16:creationId xmlns:a16="http://schemas.microsoft.com/office/drawing/2014/main" id="{15919EDE-96B8-4AE7-8D19-B5A33BC08E23}"/>
              </a:ext>
            </a:extLst>
          </p:cNvPr>
          <p:cNvSpPr txBox="1"/>
          <p:nvPr/>
        </p:nvSpPr>
        <p:spPr>
          <a:xfrm>
            <a:off x="708244" y="2206750"/>
            <a:ext cx="10689435" cy="3877985"/>
          </a:xfrm>
          <a:prstGeom prst="rect">
            <a:avLst/>
          </a:prstGeom>
          <a:noFill/>
        </p:spPr>
        <p:txBody>
          <a:bodyPr wrap="square">
            <a:spAutoFit/>
          </a:bodyPr>
          <a:lstStyle/>
          <a:p>
            <a:pPr marL="285750" indent="-285750" algn="just">
              <a:spcAft>
                <a:spcPts val="1200"/>
              </a:spcAft>
              <a:buFont typeface="Arial" panose="020B0604020202020204" pitchFamily="34" charset="0"/>
              <a:buChar char="•"/>
            </a:pPr>
            <a:r>
              <a:rPr lang="en-US" dirty="0">
                <a:solidFill>
                  <a:srgbClr val="213F99"/>
                </a:solidFill>
              </a:rPr>
              <a:t>La </a:t>
            </a:r>
            <a:r>
              <a:rPr lang="en-US" dirty="0" err="1">
                <a:solidFill>
                  <a:srgbClr val="213F99"/>
                </a:solidFill>
              </a:rPr>
              <a:t>nivelul</a:t>
            </a:r>
            <a:r>
              <a:rPr lang="en-US" dirty="0">
                <a:solidFill>
                  <a:srgbClr val="213F99"/>
                </a:solidFill>
              </a:rPr>
              <a:t> P4, </a:t>
            </a:r>
            <a:r>
              <a:rPr lang="en-US" dirty="0" err="1">
                <a:solidFill>
                  <a:srgbClr val="213F99"/>
                </a:solidFill>
              </a:rPr>
              <a:t>progresul</a:t>
            </a:r>
            <a:r>
              <a:rPr lang="en-US" dirty="0">
                <a:solidFill>
                  <a:srgbClr val="213F99"/>
                </a:solidFill>
              </a:rPr>
              <a:t> se </a:t>
            </a:r>
            <a:r>
              <a:rPr lang="en-US" dirty="0" err="1">
                <a:solidFill>
                  <a:srgbClr val="213F99"/>
                </a:solidFill>
              </a:rPr>
              <a:t>concentrează</a:t>
            </a:r>
            <a:r>
              <a:rPr lang="en-US" dirty="0">
                <a:solidFill>
                  <a:srgbClr val="213F99"/>
                </a:solidFill>
              </a:rPr>
              <a:t> </a:t>
            </a:r>
            <a:r>
              <a:rPr lang="en-US" dirty="0" err="1">
                <a:solidFill>
                  <a:srgbClr val="213F99"/>
                </a:solidFill>
              </a:rPr>
              <a:t>în</a:t>
            </a:r>
            <a:r>
              <a:rPr lang="en-US" dirty="0">
                <a:solidFill>
                  <a:srgbClr val="213F99"/>
                </a:solidFill>
              </a:rPr>
              <a:t> principal pe </a:t>
            </a:r>
            <a:r>
              <a:rPr lang="en-US" dirty="0" err="1">
                <a:solidFill>
                  <a:srgbClr val="213F99"/>
                </a:solidFill>
              </a:rPr>
              <a:t>infrastructura</a:t>
            </a:r>
            <a:r>
              <a:rPr lang="en-US" dirty="0">
                <a:solidFill>
                  <a:srgbClr val="213F99"/>
                </a:solidFill>
              </a:rPr>
              <a:t> </a:t>
            </a:r>
            <a:r>
              <a:rPr lang="en-US" dirty="0" err="1">
                <a:solidFill>
                  <a:srgbClr val="213F99"/>
                </a:solidFill>
              </a:rPr>
              <a:t>rutieră</a:t>
            </a:r>
            <a:r>
              <a:rPr lang="en-US" dirty="0">
                <a:solidFill>
                  <a:srgbClr val="213F99"/>
                </a:solidFill>
              </a:rPr>
              <a:t>, </a:t>
            </a:r>
            <a:r>
              <a:rPr lang="en-US" dirty="0" err="1">
                <a:solidFill>
                  <a:srgbClr val="213F99"/>
                </a:solidFill>
              </a:rPr>
              <a:t>în</a:t>
            </a:r>
            <a:r>
              <a:rPr lang="en-US" dirty="0">
                <a:solidFill>
                  <a:srgbClr val="213F99"/>
                </a:solidFill>
              </a:rPr>
              <a:t> </a:t>
            </a:r>
            <a:r>
              <a:rPr lang="en-US" dirty="0" err="1">
                <a:solidFill>
                  <a:srgbClr val="213F99"/>
                </a:solidFill>
              </a:rPr>
              <a:t>timp</a:t>
            </a:r>
            <a:r>
              <a:rPr lang="en-US" dirty="0">
                <a:solidFill>
                  <a:srgbClr val="213F99"/>
                </a:solidFill>
              </a:rPr>
              <a:t> </a:t>
            </a:r>
            <a:r>
              <a:rPr lang="en-US" dirty="0" err="1">
                <a:solidFill>
                  <a:srgbClr val="213F99"/>
                </a:solidFill>
              </a:rPr>
              <a:t>ce</a:t>
            </a:r>
            <a:r>
              <a:rPr lang="en-US" dirty="0">
                <a:solidFill>
                  <a:srgbClr val="213F99"/>
                </a:solidFill>
              </a:rPr>
              <a:t> </a:t>
            </a:r>
            <a:r>
              <a:rPr lang="en-US" dirty="0" err="1">
                <a:solidFill>
                  <a:srgbClr val="213F99"/>
                </a:solidFill>
              </a:rPr>
              <a:t>alte</a:t>
            </a:r>
            <a:r>
              <a:rPr lang="en-US" dirty="0">
                <a:solidFill>
                  <a:srgbClr val="213F99"/>
                </a:solidFill>
              </a:rPr>
              <a:t> </a:t>
            </a:r>
            <a:r>
              <a:rPr lang="en-US" dirty="0" err="1">
                <a:solidFill>
                  <a:srgbClr val="213F99"/>
                </a:solidFill>
              </a:rPr>
              <a:t>domenii</a:t>
            </a:r>
            <a:r>
              <a:rPr lang="en-US" dirty="0">
                <a:solidFill>
                  <a:srgbClr val="213F99"/>
                </a:solidFill>
              </a:rPr>
              <a:t>, precum </a:t>
            </a:r>
            <a:r>
              <a:rPr lang="en-US" dirty="0" err="1">
                <a:solidFill>
                  <a:srgbClr val="213F99"/>
                </a:solidFill>
              </a:rPr>
              <a:t>infrastructura</a:t>
            </a:r>
            <a:r>
              <a:rPr lang="en-US" dirty="0">
                <a:solidFill>
                  <a:srgbClr val="213F99"/>
                </a:solidFill>
              </a:rPr>
              <a:t> de </a:t>
            </a:r>
            <a:r>
              <a:rPr lang="en-US" dirty="0" err="1">
                <a:solidFill>
                  <a:srgbClr val="213F99"/>
                </a:solidFill>
              </a:rPr>
              <a:t>combustibili</a:t>
            </a:r>
            <a:r>
              <a:rPr lang="en-US" dirty="0">
                <a:solidFill>
                  <a:srgbClr val="213F99"/>
                </a:solidFill>
              </a:rPr>
              <a:t> </a:t>
            </a:r>
            <a:r>
              <a:rPr lang="en-US" dirty="0" err="1">
                <a:solidFill>
                  <a:srgbClr val="213F99"/>
                </a:solidFill>
              </a:rPr>
              <a:t>alternativi</a:t>
            </a:r>
            <a:r>
              <a:rPr lang="en-US" dirty="0">
                <a:solidFill>
                  <a:srgbClr val="213F99"/>
                </a:solidFill>
              </a:rPr>
              <a:t> </a:t>
            </a:r>
            <a:r>
              <a:rPr lang="en-US" dirty="0" err="1">
                <a:solidFill>
                  <a:srgbClr val="213F99"/>
                </a:solidFill>
              </a:rPr>
              <a:t>și</a:t>
            </a:r>
            <a:r>
              <a:rPr lang="en-US" dirty="0">
                <a:solidFill>
                  <a:srgbClr val="213F99"/>
                </a:solidFill>
              </a:rPr>
              <a:t> </a:t>
            </a:r>
            <a:r>
              <a:rPr lang="en-US" dirty="0" err="1">
                <a:solidFill>
                  <a:srgbClr val="213F99"/>
                </a:solidFill>
              </a:rPr>
              <a:t>transportul</a:t>
            </a:r>
            <a:r>
              <a:rPr lang="en-US" dirty="0">
                <a:solidFill>
                  <a:srgbClr val="213F99"/>
                </a:solidFill>
              </a:rPr>
              <a:t> public naval, nu </a:t>
            </a:r>
            <a:r>
              <a:rPr lang="ro-RO" dirty="0">
                <a:solidFill>
                  <a:srgbClr val="213F99"/>
                </a:solidFill>
              </a:rPr>
              <a:t>au </a:t>
            </a:r>
            <a:r>
              <a:rPr lang="en-US" dirty="0">
                <a:solidFill>
                  <a:srgbClr val="213F99"/>
                </a:solidFill>
              </a:rPr>
              <a:t>beneficia</a:t>
            </a:r>
            <a:r>
              <a:rPr lang="ro-RO" dirty="0">
                <a:solidFill>
                  <a:srgbClr val="213F99"/>
                </a:solidFill>
              </a:rPr>
              <a:t>t</a:t>
            </a:r>
            <a:r>
              <a:rPr lang="en-US" dirty="0">
                <a:solidFill>
                  <a:srgbClr val="213F99"/>
                </a:solidFill>
              </a:rPr>
              <a:t> de </a:t>
            </a:r>
            <a:r>
              <a:rPr lang="en-US" dirty="0" err="1">
                <a:solidFill>
                  <a:srgbClr val="213F99"/>
                </a:solidFill>
              </a:rPr>
              <a:t>finanțare</a:t>
            </a:r>
            <a:r>
              <a:rPr lang="en-US" dirty="0">
                <a:solidFill>
                  <a:srgbClr val="213F99"/>
                </a:solidFill>
              </a:rPr>
              <a:t> </a:t>
            </a:r>
            <a:r>
              <a:rPr lang="en-US" dirty="0" err="1">
                <a:solidFill>
                  <a:srgbClr val="213F99"/>
                </a:solidFill>
              </a:rPr>
              <a:t>până</a:t>
            </a:r>
            <a:r>
              <a:rPr lang="en-US" dirty="0">
                <a:solidFill>
                  <a:srgbClr val="213F99"/>
                </a:solidFill>
              </a:rPr>
              <a:t> </a:t>
            </a:r>
            <a:r>
              <a:rPr lang="ro-RO" dirty="0">
                <a:solidFill>
                  <a:srgbClr val="213F99"/>
                </a:solidFill>
              </a:rPr>
              <a:t>la 31.12.2024</a:t>
            </a:r>
            <a:r>
              <a:rPr lang="en-US" dirty="0">
                <a:solidFill>
                  <a:srgbClr val="213F99"/>
                </a:solidFill>
              </a:rPr>
              <a:t>. </a:t>
            </a:r>
            <a:endParaRPr lang="ro-RO" dirty="0">
              <a:solidFill>
                <a:srgbClr val="213F99"/>
              </a:solidFill>
            </a:endParaRPr>
          </a:p>
          <a:p>
            <a:pPr marL="285750" indent="-285750" algn="just">
              <a:spcAft>
                <a:spcPts val="1200"/>
              </a:spcAft>
              <a:buFont typeface="Arial" panose="020B0604020202020204" pitchFamily="34" charset="0"/>
              <a:buChar char="•"/>
            </a:pPr>
            <a:r>
              <a:rPr lang="en-US" dirty="0">
                <a:solidFill>
                  <a:srgbClr val="213F99"/>
                </a:solidFill>
              </a:rPr>
              <a:t>Este </a:t>
            </a:r>
            <a:r>
              <a:rPr lang="en-US" dirty="0" err="1">
                <a:solidFill>
                  <a:srgbClr val="213F99"/>
                </a:solidFill>
              </a:rPr>
              <a:t>necesară</a:t>
            </a:r>
            <a:r>
              <a:rPr lang="en-US" dirty="0">
                <a:solidFill>
                  <a:srgbClr val="213F99"/>
                </a:solidFill>
              </a:rPr>
              <a:t> </a:t>
            </a:r>
            <a:r>
              <a:rPr lang="en-US" dirty="0" err="1">
                <a:solidFill>
                  <a:srgbClr val="213F99"/>
                </a:solidFill>
              </a:rPr>
              <a:t>accelerarea</a:t>
            </a:r>
            <a:r>
              <a:rPr lang="en-US" dirty="0">
                <a:solidFill>
                  <a:srgbClr val="213F99"/>
                </a:solidFill>
              </a:rPr>
              <a:t> </a:t>
            </a:r>
            <a:r>
              <a:rPr lang="en-US" dirty="0" err="1">
                <a:solidFill>
                  <a:srgbClr val="213F99"/>
                </a:solidFill>
              </a:rPr>
              <a:t>lansării</a:t>
            </a:r>
            <a:r>
              <a:rPr lang="en-US" dirty="0">
                <a:solidFill>
                  <a:srgbClr val="213F99"/>
                </a:solidFill>
              </a:rPr>
              <a:t> </a:t>
            </a:r>
            <a:r>
              <a:rPr lang="en-US" dirty="0" err="1">
                <a:solidFill>
                  <a:srgbClr val="213F99"/>
                </a:solidFill>
              </a:rPr>
              <a:t>apelurilor</a:t>
            </a:r>
            <a:r>
              <a:rPr lang="en-US" dirty="0">
                <a:solidFill>
                  <a:srgbClr val="213F99"/>
                </a:solidFill>
              </a:rPr>
              <a:t> de </a:t>
            </a:r>
            <a:r>
              <a:rPr lang="en-US" dirty="0" err="1">
                <a:solidFill>
                  <a:srgbClr val="213F99"/>
                </a:solidFill>
              </a:rPr>
              <a:t>proiecte</a:t>
            </a:r>
            <a:r>
              <a:rPr lang="en-US" dirty="0">
                <a:solidFill>
                  <a:srgbClr val="213F99"/>
                </a:solidFill>
              </a:rPr>
              <a:t>, precum </a:t>
            </a:r>
            <a:r>
              <a:rPr lang="en-US" dirty="0" err="1">
                <a:solidFill>
                  <a:srgbClr val="213F99"/>
                </a:solidFill>
              </a:rPr>
              <a:t>și</a:t>
            </a:r>
            <a:r>
              <a:rPr lang="en-US" dirty="0">
                <a:solidFill>
                  <a:srgbClr val="213F99"/>
                </a:solidFill>
              </a:rPr>
              <a:t> un </a:t>
            </a:r>
            <a:r>
              <a:rPr lang="en-US" dirty="0" err="1">
                <a:solidFill>
                  <a:srgbClr val="213F99"/>
                </a:solidFill>
              </a:rPr>
              <a:t>proces</a:t>
            </a:r>
            <a:r>
              <a:rPr lang="en-US" dirty="0">
                <a:solidFill>
                  <a:srgbClr val="213F99"/>
                </a:solidFill>
              </a:rPr>
              <a:t> </a:t>
            </a:r>
            <a:r>
              <a:rPr lang="en-US" dirty="0" err="1">
                <a:solidFill>
                  <a:srgbClr val="213F99"/>
                </a:solidFill>
              </a:rPr>
              <a:t>eficient</a:t>
            </a:r>
            <a:r>
              <a:rPr lang="en-US" dirty="0">
                <a:solidFill>
                  <a:srgbClr val="213F99"/>
                </a:solidFill>
              </a:rPr>
              <a:t> de </a:t>
            </a:r>
            <a:r>
              <a:rPr lang="en-US" dirty="0" err="1">
                <a:solidFill>
                  <a:srgbClr val="213F99"/>
                </a:solidFill>
              </a:rPr>
              <a:t>selecție</a:t>
            </a:r>
            <a:r>
              <a:rPr lang="ro-RO" dirty="0">
                <a:solidFill>
                  <a:srgbClr val="213F99"/>
                </a:solidFill>
              </a:rPr>
              <a:t>, contractare</a:t>
            </a:r>
            <a:r>
              <a:rPr lang="en-US" dirty="0">
                <a:solidFill>
                  <a:srgbClr val="213F99"/>
                </a:solidFill>
              </a:rPr>
              <a:t> </a:t>
            </a:r>
            <a:r>
              <a:rPr lang="en-US" dirty="0" err="1">
                <a:solidFill>
                  <a:srgbClr val="213F99"/>
                </a:solidFill>
              </a:rPr>
              <a:t>și</a:t>
            </a:r>
            <a:r>
              <a:rPr lang="en-US" dirty="0">
                <a:solidFill>
                  <a:srgbClr val="213F99"/>
                </a:solidFill>
              </a:rPr>
              <a:t> </a:t>
            </a:r>
            <a:r>
              <a:rPr lang="en-US" dirty="0" err="1">
                <a:solidFill>
                  <a:srgbClr val="213F99"/>
                </a:solidFill>
              </a:rPr>
              <a:t>implementare</a:t>
            </a:r>
            <a:r>
              <a:rPr lang="en-US" dirty="0">
                <a:solidFill>
                  <a:srgbClr val="213F99"/>
                </a:solidFill>
              </a:rPr>
              <a:t>. </a:t>
            </a:r>
            <a:endParaRPr lang="ro-RO" dirty="0">
              <a:solidFill>
                <a:srgbClr val="213F99"/>
              </a:solidFill>
            </a:endParaRPr>
          </a:p>
          <a:p>
            <a:pPr marL="285750" indent="-285750" algn="just">
              <a:spcAft>
                <a:spcPts val="1200"/>
              </a:spcAft>
              <a:buFont typeface="Arial" panose="020B0604020202020204" pitchFamily="34" charset="0"/>
              <a:buChar char="•"/>
            </a:pPr>
            <a:r>
              <a:rPr lang="en-US" dirty="0" err="1">
                <a:solidFill>
                  <a:srgbClr val="213F99"/>
                </a:solidFill>
              </a:rPr>
              <a:t>Deși</a:t>
            </a:r>
            <a:r>
              <a:rPr lang="en-US" dirty="0">
                <a:solidFill>
                  <a:srgbClr val="213F99"/>
                </a:solidFill>
              </a:rPr>
              <a:t> </a:t>
            </a:r>
            <a:r>
              <a:rPr lang="en-US" dirty="0" err="1">
                <a:solidFill>
                  <a:srgbClr val="213F99"/>
                </a:solidFill>
              </a:rPr>
              <a:t>indicatorul</a:t>
            </a:r>
            <a:r>
              <a:rPr lang="en-US" dirty="0">
                <a:solidFill>
                  <a:srgbClr val="213F99"/>
                </a:solidFill>
              </a:rPr>
              <a:t> </a:t>
            </a:r>
            <a:r>
              <a:rPr lang="en-US" dirty="0" err="1">
                <a:solidFill>
                  <a:srgbClr val="213F99"/>
                </a:solidFill>
              </a:rPr>
              <a:t>privind</a:t>
            </a:r>
            <a:r>
              <a:rPr lang="en-US" dirty="0">
                <a:solidFill>
                  <a:srgbClr val="213F99"/>
                </a:solidFill>
              </a:rPr>
              <a:t> </a:t>
            </a:r>
            <a:r>
              <a:rPr lang="en-US" dirty="0" err="1">
                <a:solidFill>
                  <a:srgbClr val="213F99"/>
                </a:solidFill>
              </a:rPr>
              <a:t>lungimea</a:t>
            </a:r>
            <a:r>
              <a:rPr lang="en-US" dirty="0">
                <a:solidFill>
                  <a:srgbClr val="213F99"/>
                </a:solidFill>
              </a:rPr>
              <a:t> </a:t>
            </a:r>
            <a:r>
              <a:rPr lang="en-US" dirty="0" err="1">
                <a:solidFill>
                  <a:srgbClr val="213F99"/>
                </a:solidFill>
              </a:rPr>
              <a:t>drumurilor</a:t>
            </a:r>
            <a:r>
              <a:rPr lang="en-US" dirty="0">
                <a:solidFill>
                  <a:srgbClr val="213F99"/>
                </a:solidFill>
              </a:rPr>
              <a:t> </a:t>
            </a:r>
            <a:r>
              <a:rPr lang="en-US" dirty="0" err="1">
                <a:solidFill>
                  <a:srgbClr val="213F99"/>
                </a:solidFill>
              </a:rPr>
              <a:t>modernizate</a:t>
            </a:r>
            <a:r>
              <a:rPr lang="en-US" dirty="0">
                <a:solidFill>
                  <a:srgbClr val="213F99"/>
                </a:solidFill>
              </a:rPr>
              <a:t> a </a:t>
            </a:r>
            <a:r>
              <a:rPr lang="en-US" dirty="0" err="1">
                <a:solidFill>
                  <a:srgbClr val="213F99"/>
                </a:solidFill>
              </a:rPr>
              <a:t>depășit</a:t>
            </a:r>
            <a:r>
              <a:rPr lang="en-US" dirty="0">
                <a:solidFill>
                  <a:srgbClr val="213F99"/>
                </a:solidFill>
              </a:rPr>
              <a:t> </a:t>
            </a:r>
            <a:r>
              <a:rPr lang="en-US" dirty="0" err="1">
                <a:solidFill>
                  <a:srgbClr val="213F99"/>
                </a:solidFill>
              </a:rPr>
              <a:t>obiectivul</a:t>
            </a:r>
            <a:r>
              <a:rPr lang="en-US" dirty="0">
                <a:solidFill>
                  <a:srgbClr val="213F99"/>
                </a:solidFill>
              </a:rPr>
              <a:t> de </a:t>
            </a:r>
            <a:r>
              <a:rPr lang="en-US" dirty="0" err="1">
                <a:solidFill>
                  <a:srgbClr val="213F99"/>
                </a:solidFill>
              </a:rPr>
              <a:t>etapă</a:t>
            </a:r>
            <a:r>
              <a:rPr lang="en-US" dirty="0">
                <a:solidFill>
                  <a:srgbClr val="213F99"/>
                </a:solidFill>
              </a:rPr>
              <a:t>, </a:t>
            </a:r>
            <a:r>
              <a:rPr lang="en-US" dirty="0" err="1">
                <a:solidFill>
                  <a:srgbClr val="213F99"/>
                </a:solidFill>
              </a:rPr>
              <a:t>ținta</a:t>
            </a:r>
            <a:r>
              <a:rPr lang="en-US" dirty="0">
                <a:solidFill>
                  <a:srgbClr val="213F99"/>
                </a:solidFill>
              </a:rPr>
              <a:t> </a:t>
            </a:r>
            <a:r>
              <a:rPr lang="en-US" dirty="0" err="1">
                <a:solidFill>
                  <a:srgbClr val="213F99"/>
                </a:solidFill>
              </a:rPr>
              <a:t>finală</a:t>
            </a:r>
            <a:r>
              <a:rPr lang="en-US" dirty="0">
                <a:solidFill>
                  <a:srgbClr val="213F99"/>
                </a:solidFill>
              </a:rPr>
              <a:t> </a:t>
            </a:r>
            <a:r>
              <a:rPr lang="en-US" dirty="0" err="1">
                <a:solidFill>
                  <a:srgbClr val="213F99"/>
                </a:solidFill>
              </a:rPr>
              <a:t>rămâne</a:t>
            </a:r>
            <a:r>
              <a:rPr lang="en-US" dirty="0">
                <a:solidFill>
                  <a:srgbClr val="213F99"/>
                </a:solidFill>
              </a:rPr>
              <a:t> </a:t>
            </a:r>
            <a:r>
              <a:rPr lang="en-US" dirty="0" err="1">
                <a:solidFill>
                  <a:srgbClr val="213F99"/>
                </a:solidFill>
              </a:rPr>
              <a:t>departe</a:t>
            </a:r>
            <a:r>
              <a:rPr lang="en-US" dirty="0">
                <a:solidFill>
                  <a:srgbClr val="213F99"/>
                </a:solidFill>
              </a:rPr>
              <a:t>, </a:t>
            </a:r>
            <a:r>
              <a:rPr lang="en-US" dirty="0" err="1">
                <a:solidFill>
                  <a:srgbClr val="213F99"/>
                </a:solidFill>
              </a:rPr>
              <a:t>iar</a:t>
            </a:r>
            <a:r>
              <a:rPr lang="en-US" dirty="0">
                <a:solidFill>
                  <a:srgbClr val="213F99"/>
                </a:solidFill>
              </a:rPr>
              <a:t> </a:t>
            </a:r>
            <a:r>
              <a:rPr lang="en-US" dirty="0" err="1">
                <a:solidFill>
                  <a:srgbClr val="213F99"/>
                </a:solidFill>
              </a:rPr>
              <a:t>implementarea</a:t>
            </a:r>
            <a:r>
              <a:rPr lang="en-US" dirty="0">
                <a:solidFill>
                  <a:srgbClr val="213F99"/>
                </a:solidFill>
              </a:rPr>
              <a:t> </a:t>
            </a:r>
            <a:r>
              <a:rPr lang="en-US" dirty="0" err="1">
                <a:solidFill>
                  <a:srgbClr val="213F99"/>
                </a:solidFill>
              </a:rPr>
              <a:t>proiectelor</a:t>
            </a:r>
            <a:r>
              <a:rPr lang="en-US" dirty="0">
                <a:solidFill>
                  <a:srgbClr val="213F99"/>
                </a:solidFill>
              </a:rPr>
              <a:t> </a:t>
            </a:r>
            <a:r>
              <a:rPr lang="en-US" dirty="0" err="1">
                <a:solidFill>
                  <a:srgbClr val="213F99"/>
                </a:solidFill>
              </a:rPr>
              <a:t>trebuie</a:t>
            </a:r>
            <a:r>
              <a:rPr lang="en-US" dirty="0">
                <a:solidFill>
                  <a:srgbClr val="213F99"/>
                </a:solidFill>
              </a:rPr>
              <a:t> </a:t>
            </a:r>
            <a:r>
              <a:rPr lang="en-US" dirty="0" err="1">
                <a:solidFill>
                  <a:srgbClr val="213F99"/>
                </a:solidFill>
              </a:rPr>
              <a:t>continuată</a:t>
            </a:r>
            <a:r>
              <a:rPr lang="en-US" dirty="0">
                <a:solidFill>
                  <a:srgbClr val="213F99"/>
                </a:solidFill>
              </a:rPr>
              <a:t> </a:t>
            </a:r>
            <a:r>
              <a:rPr lang="en-US" dirty="0" err="1">
                <a:solidFill>
                  <a:srgbClr val="213F99"/>
                </a:solidFill>
              </a:rPr>
              <a:t>fără</a:t>
            </a:r>
            <a:r>
              <a:rPr lang="en-US" dirty="0">
                <a:solidFill>
                  <a:srgbClr val="213F99"/>
                </a:solidFill>
              </a:rPr>
              <a:t> </a:t>
            </a:r>
            <a:r>
              <a:rPr lang="en-US" dirty="0" err="1">
                <a:solidFill>
                  <a:srgbClr val="213F99"/>
                </a:solidFill>
              </a:rPr>
              <a:t>întârzieri</a:t>
            </a:r>
            <a:r>
              <a:rPr lang="en-US" dirty="0">
                <a:solidFill>
                  <a:srgbClr val="213F99"/>
                </a:solidFill>
              </a:rPr>
              <a:t>. La </a:t>
            </a:r>
            <a:r>
              <a:rPr lang="en-US" dirty="0" err="1">
                <a:solidFill>
                  <a:srgbClr val="213F99"/>
                </a:solidFill>
              </a:rPr>
              <a:t>mijlocul</a:t>
            </a:r>
            <a:r>
              <a:rPr lang="en-US" dirty="0">
                <a:solidFill>
                  <a:srgbClr val="213F99"/>
                </a:solidFill>
              </a:rPr>
              <a:t> </a:t>
            </a:r>
            <a:r>
              <a:rPr lang="en-US" dirty="0" err="1">
                <a:solidFill>
                  <a:srgbClr val="213F99"/>
                </a:solidFill>
              </a:rPr>
              <a:t>perioadei</a:t>
            </a:r>
            <a:r>
              <a:rPr lang="en-US" dirty="0">
                <a:solidFill>
                  <a:srgbClr val="213F99"/>
                </a:solidFill>
              </a:rPr>
              <a:t> de </a:t>
            </a:r>
            <a:r>
              <a:rPr lang="en-US" dirty="0" err="1">
                <a:solidFill>
                  <a:srgbClr val="213F99"/>
                </a:solidFill>
              </a:rPr>
              <a:t>programare</a:t>
            </a:r>
            <a:r>
              <a:rPr lang="en-US" dirty="0">
                <a:solidFill>
                  <a:srgbClr val="213F99"/>
                </a:solidFill>
              </a:rPr>
              <a:t>, nu se pot </a:t>
            </a:r>
            <a:r>
              <a:rPr lang="en-US" dirty="0" err="1">
                <a:solidFill>
                  <a:srgbClr val="213F99"/>
                </a:solidFill>
              </a:rPr>
              <a:t>evalua</a:t>
            </a:r>
            <a:r>
              <a:rPr lang="en-US" dirty="0">
                <a:solidFill>
                  <a:srgbClr val="213F99"/>
                </a:solidFill>
              </a:rPr>
              <a:t> </a:t>
            </a:r>
            <a:r>
              <a:rPr lang="en-US" dirty="0" err="1">
                <a:solidFill>
                  <a:srgbClr val="213F99"/>
                </a:solidFill>
              </a:rPr>
              <a:t>încă</a:t>
            </a:r>
            <a:r>
              <a:rPr lang="en-US" dirty="0">
                <a:solidFill>
                  <a:srgbClr val="213F99"/>
                </a:solidFill>
              </a:rPr>
              <a:t> </a:t>
            </a:r>
            <a:r>
              <a:rPr lang="en-US" dirty="0" err="1">
                <a:solidFill>
                  <a:srgbClr val="213F99"/>
                </a:solidFill>
              </a:rPr>
              <a:t>rezultatele</a:t>
            </a:r>
            <a:r>
              <a:rPr lang="en-US" dirty="0">
                <a:solidFill>
                  <a:srgbClr val="213F99"/>
                </a:solidFill>
              </a:rPr>
              <a:t> </a:t>
            </a:r>
            <a:r>
              <a:rPr lang="en-US" dirty="0" err="1">
                <a:solidFill>
                  <a:srgbClr val="213F99"/>
                </a:solidFill>
              </a:rPr>
              <a:t>raportate</a:t>
            </a:r>
            <a:r>
              <a:rPr lang="en-US" dirty="0">
                <a:solidFill>
                  <a:srgbClr val="213F99"/>
                </a:solidFill>
              </a:rPr>
              <a:t> la </a:t>
            </a:r>
            <a:r>
              <a:rPr lang="en-US" dirty="0" err="1">
                <a:solidFill>
                  <a:srgbClr val="213F99"/>
                </a:solidFill>
              </a:rPr>
              <a:t>țintele</a:t>
            </a:r>
            <a:r>
              <a:rPr lang="en-US" dirty="0">
                <a:solidFill>
                  <a:srgbClr val="213F99"/>
                </a:solidFill>
              </a:rPr>
              <a:t> </a:t>
            </a:r>
            <a:r>
              <a:rPr lang="en-US" dirty="0" err="1">
                <a:solidFill>
                  <a:srgbClr val="213F99"/>
                </a:solidFill>
              </a:rPr>
              <a:t>planificate</a:t>
            </a:r>
            <a:r>
              <a:rPr lang="en-US" dirty="0">
                <a:solidFill>
                  <a:srgbClr val="213F99"/>
                </a:solidFill>
              </a:rPr>
              <a:t>, </a:t>
            </a:r>
            <a:r>
              <a:rPr lang="en-US" dirty="0" err="1">
                <a:solidFill>
                  <a:srgbClr val="213F99"/>
                </a:solidFill>
              </a:rPr>
              <a:t>iar</a:t>
            </a:r>
            <a:r>
              <a:rPr lang="en-US" dirty="0">
                <a:solidFill>
                  <a:srgbClr val="213F99"/>
                </a:solidFill>
              </a:rPr>
              <a:t> P4 nu are </a:t>
            </a:r>
            <a:r>
              <a:rPr lang="en-US" dirty="0" err="1">
                <a:solidFill>
                  <a:srgbClr val="213F99"/>
                </a:solidFill>
              </a:rPr>
              <a:t>proiecte</a:t>
            </a:r>
            <a:r>
              <a:rPr lang="en-US" dirty="0">
                <a:solidFill>
                  <a:srgbClr val="213F99"/>
                </a:solidFill>
              </a:rPr>
              <a:t> </a:t>
            </a:r>
            <a:r>
              <a:rPr lang="en-US" dirty="0" err="1">
                <a:solidFill>
                  <a:srgbClr val="213F99"/>
                </a:solidFill>
              </a:rPr>
              <a:t>finalizate</a:t>
            </a:r>
            <a:r>
              <a:rPr lang="en-US" dirty="0">
                <a:solidFill>
                  <a:srgbClr val="213F99"/>
                </a:solidFill>
              </a:rPr>
              <a:t>. </a:t>
            </a:r>
            <a:endParaRPr lang="ro-RO" dirty="0">
              <a:solidFill>
                <a:srgbClr val="213F99"/>
              </a:solidFill>
            </a:endParaRPr>
          </a:p>
          <a:p>
            <a:pPr marL="285750" indent="-285750" algn="just">
              <a:spcAft>
                <a:spcPts val="1200"/>
              </a:spcAft>
              <a:buFont typeface="Arial" panose="020B0604020202020204" pitchFamily="34" charset="0"/>
              <a:buChar char="•"/>
            </a:pPr>
            <a:r>
              <a:rPr lang="en-US" dirty="0" err="1">
                <a:solidFill>
                  <a:srgbClr val="213F99"/>
                </a:solidFill>
              </a:rPr>
              <a:t>Deși</a:t>
            </a:r>
            <a:r>
              <a:rPr lang="en-US" dirty="0">
                <a:solidFill>
                  <a:srgbClr val="213F99"/>
                </a:solidFill>
              </a:rPr>
              <a:t> </a:t>
            </a:r>
            <a:r>
              <a:rPr lang="en-US" dirty="0" err="1">
                <a:solidFill>
                  <a:srgbClr val="213F99"/>
                </a:solidFill>
              </a:rPr>
              <a:t>perspectiva</a:t>
            </a:r>
            <a:r>
              <a:rPr lang="en-US" dirty="0">
                <a:solidFill>
                  <a:srgbClr val="213F99"/>
                </a:solidFill>
              </a:rPr>
              <a:t> </a:t>
            </a:r>
            <a:r>
              <a:rPr lang="en-US" dirty="0" err="1">
                <a:solidFill>
                  <a:srgbClr val="213F99"/>
                </a:solidFill>
              </a:rPr>
              <a:t>îndeplinirii</a:t>
            </a:r>
            <a:r>
              <a:rPr lang="en-US" dirty="0">
                <a:solidFill>
                  <a:srgbClr val="213F99"/>
                </a:solidFill>
              </a:rPr>
              <a:t> </a:t>
            </a:r>
            <a:r>
              <a:rPr lang="en-US" dirty="0" err="1">
                <a:solidFill>
                  <a:srgbClr val="213F99"/>
                </a:solidFill>
              </a:rPr>
              <a:t>țintelor</a:t>
            </a:r>
            <a:r>
              <a:rPr lang="en-US" dirty="0">
                <a:solidFill>
                  <a:srgbClr val="213F99"/>
                </a:solidFill>
              </a:rPr>
              <a:t> </a:t>
            </a:r>
            <a:r>
              <a:rPr lang="en-US" dirty="0" err="1">
                <a:solidFill>
                  <a:srgbClr val="213F99"/>
                </a:solidFill>
              </a:rPr>
              <a:t>este</a:t>
            </a:r>
            <a:r>
              <a:rPr lang="en-US" dirty="0">
                <a:solidFill>
                  <a:srgbClr val="213F99"/>
                </a:solidFill>
              </a:rPr>
              <a:t> </a:t>
            </a:r>
            <a:r>
              <a:rPr lang="en-US" dirty="0" err="1">
                <a:solidFill>
                  <a:srgbClr val="213F99"/>
                </a:solidFill>
              </a:rPr>
              <a:t>pozitivă</a:t>
            </a:r>
            <a:r>
              <a:rPr lang="en-US" dirty="0">
                <a:solidFill>
                  <a:srgbClr val="213F99"/>
                </a:solidFill>
              </a:rPr>
              <a:t>, </a:t>
            </a:r>
            <a:r>
              <a:rPr lang="en-US" dirty="0" err="1">
                <a:solidFill>
                  <a:srgbClr val="213F99"/>
                </a:solidFill>
              </a:rPr>
              <a:t>există</a:t>
            </a:r>
            <a:r>
              <a:rPr lang="en-US" dirty="0">
                <a:solidFill>
                  <a:srgbClr val="213F99"/>
                </a:solidFill>
              </a:rPr>
              <a:t> </a:t>
            </a:r>
            <a:r>
              <a:rPr lang="en-US" dirty="0" err="1">
                <a:solidFill>
                  <a:srgbClr val="213F99"/>
                </a:solidFill>
              </a:rPr>
              <a:t>riscuri</a:t>
            </a:r>
            <a:r>
              <a:rPr lang="en-US" dirty="0">
                <a:solidFill>
                  <a:srgbClr val="213F99"/>
                </a:solidFill>
              </a:rPr>
              <a:t> legate de </a:t>
            </a:r>
            <a:r>
              <a:rPr lang="en-US" dirty="0" err="1">
                <a:solidFill>
                  <a:srgbClr val="213F99"/>
                </a:solidFill>
              </a:rPr>
              <a:t>întârzierea</a:t>
            </a:r>
            <a:r>
              <a:rPr lang="en-US" dirty="0">
                <a:solidFill>
                  <a:srgbClr val="213F99"/>
                </a:solidFill>
              </a:rPr>
              <a:t> </a:t>
            </a:r>
            <a:r>
              <a:rPr lang="en-US" dirty="0" err="1">
                <a:solidFill>
                  <a:srgbClr val="213F99"/>
                </a:solidFill>
              </a:rPr>
              <a:t>contractării</a:t>
            </a:r>
            <a:r>
              <a:rPr lang="en-US" dirty="0">
                <a:solidFill>
                  <a:srgbClr val="213F99"/>
                </a:solidFill>
              </a:rPr>
              <a:t> </a:t>
            </a:r>
            <a:r>
              <a:rPr lang="en-US" dirty="0" err="1">
                <a:solidFill>
                  <a:srgbClr val="213F99"/>
                </a:solidFill>
              </a:rPr>
              <a:t>proiectelor</a:t>
            </a:r>
            <a:r>
              <a:rPr lang="en-US" dirty="0">
                <a:solidFill>
                  <a:srgbClr val="213F99"/>
                </a:solidFill>
              </a:rPr>
              <a:t> </a:t>
            </a:r>
            <a:r>
              <a:rPr lang="en-US" dirty="0" err="1">
                <a:solidFill>
                  <a:srgbClr val="213F99"/>
                </a:solidFill>
              </a:rPr>
              <a:t>și</a:t>
            </a:r>
            <a:r>
              <a:rPr lang="en-US" dirty="0">
                <a:solidFill>
                  <a:srgbClr val="213F99"/>
                </a:solidFill>
              </a:rPr>
              <a:t> </a:t>
            </a:r>
            <a:r>
              <a:rPr lang="en-US" dirty="0" err="1">
                <a:solidFill>
                  <a:srgbClr val="213F99"/>
                </a:solidFill>
              </a:rPr>
              <a:t>posibile</a:t>
            </a:r>
            <a:r>
              <a:rPr lang="en-US" dirty="0">
                <a:solidFill>
                  <a:srgbClr val="213F99"/>
                </a:solidFill>
              </a:rPr>
              <a:t> </a:t>
            </a:r>
            <a:r>
              <a:rPr lang="en-US" dirty="0" err="1">
                <a:solidFill>
                  <a:srgbClr val="213F99"/>
                </a:solidFill>
              </a:rPr>
              <a:t>creșteri</a:t>
            </a:r>
            <a:r>
              <a:rPr lang="en-US" dirty="0">
                <a:solidFill>
                  <a:srgbClr val="213F99"/>
                </a:solidFill>
              </a:rPr>
              <a:t> </a:t>
            </a:r>
            <a:r>
              <a:rPr lang="en-US" dirty="0" err="1">
                <a:solidFill>
                  <a:srgbClr val="213F99"/>
                </a:solidFill>
              </a:rPr>
              <a:t>imprevizibile</a:t>
            </a:r>
            <a:r>
              <a:rPr lang="en-US" dirty="0">
                <a:solidFill>
                  <a:srgbClr val="213F99"/>
                </a:solidFill>
              </a:rPr>
              <a:t> ale </a:t>
            </a:r>
            <a:r>
              <a:rPr lang="en-US" dirty="0" err="1">
                <a:solidFill>
                  <a:srgbClr val="213F99"/>
                </a:solidFill>
              </a:rPr>
              <a:t>prețurilor</a:t>
            </a:r>
            <a:r>
              <a:rPr lang="en-US" dirty="0">
                <a:solidFill>
                  <a:srgbClr val="213F99"/>
                </a:solidFill>
              </a:rPr>
              <a:t> care </a:t>
            </a:r>
            <a:r>
              <a:rPr lang="en-US" dirty="0" err="1">
                <a:solidFill>
                  <a:srgbClr val="213F99"/>
                </a:solidFill>
              </a:rPr>
              <a:t>ar</a:t>
            </a:r>
            <a:r>
              <a:rPr lang="en-US" dirty="0">
                <a:solidFill>
                  <a:srgbClr val="213F99"/>
                </a:solidFill>
              </a:rPr>
              <a:t> </a:t>
            </a:r>
            <a:r>
              <a:rPr lang="en-US" dirty="0" err="1">
                <a:solidFill>
                  <a:srgbClr val="213F99"/>
                </a:solidFill>
              </a:rPr>
              <a:t>putea</a:t>
            </a:r>
            <a:r>
              <a:rPr lang="en-US" dirty="0">
                <a:solidFill>
                  <a:srgbClr val="213F99"/>
                </a:solidFill>
              </a:rPr>
              <a:t> </a:t>
            </a:r>
            <a:r>
              <a:rPr lang="en-US" dirty="0" err="1">
                <a:solidFill>
                  <a:srgbClr val="213F99"/>
                </a:solidFill>
              </a:rPr>
              <a:t>afecta</a:t>
            </a:r>
            <a:r>
              <a:rPr lang="en-US" dirty="0">
                <a:solidFill>
                  <a:srgbClr val="213F99"/>
                </a:solidFill>
              </a:rPr>
              <a:t> </a:t>
            </a:r>
            <a:r>
              <a:rPr lang="en-US" dirty="0" err="1">
                <a:solidFill>
                  <a:srgbClr val="213F99"/>
                </a:solidFill>
              </a:rPr>
              <a:t>resursele</a:t>
            </a:r>
            <a:r>
              <a:rPr lang="en-US" dirty="0">
                <a:solidFill>
                  <a:srgbClr val="213F99"/>
                </a:solidFill>
              </a:rPr>
              <a:t> </a:t>
            </a:r>
            <a:r>
              <a:rPr lang="en-US" dirty="0" err="1">
                <a:solidFill>
                  <a:srgbClr val="213F99"/>
                </a:solidFill>
              </a:rPr>
              <a:t>financiare</a:t>
            </a:r>
            <a:r>
              <a:rPr lang="en-US" dirty="0">
                <a:solidFill>
                  <a:srgbClr val="213F99"/>
                </a:solidFill>
              </a:rPr>
              <a:t> locale.</a:t>
            </a:r>
          </a:p>
        </p:txBody>
      </p:sp>
    </p:spTree>
    <p:extLst>
      <p:ext uri="{BB962C8B-B14F-4D97-AF65-F5344CB8AC3E}">
        <p14:creationId xmlns:p14="http://schemas.microsoft.com/office/powerpoint/2010/main" val="41773331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9ee2a0fe-1226-4a34-9e06-7c398078da57" xsi:nil="true"/>
    <lcf76f155ced4ddcb4097134ff3c332f xmlns="1f6e3964-c330-437f-9746-f4e74fd478e1">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15DF10022B1E084BA25B07402301E731" ma:contentTypeVersion="13" ma:contentTypeDescription="Creați un document nou." ma:contentTypeScope="" ma:versionID="b1f5b04e0beccdf5a8b67d348e199ef8">
  <xsd:schema xmlns:xsd="http://www.w3.org/2001/XMLSchema" xmlns:xs="http://www.w3.org/2001/XMLSchema" xmlns:p="http://schemas.microsoft.com/office/2006/metadata/properties" xmlns:ns2="1f6e3964-c330-437f-9746-f4e74fd478e1" xmlns:ns3="9ee2a0fe-1226-4a34-9e06-7c398078da57" targetNamespace="http://schemas.microsoft.com/office/2006/metadata/properties" ma:root="true" ma:fieldsID="4409b3527901fbfa8f3e45d3a12035b1" ns2:_="" ns3:_="">
    <xsd:import namespace="1f6e3964-c330-437f-9746-f4e74fd478e1"/>
    <xsd:import namespace="9ee2a0fe-1226-4a34-9e06-7c398078da57"/>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f6e3964-c330-437f-9746-f4e74fd478e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Etichete imagine" ma:readOnly="false" ma:fieldId="{5cf76f15-5ced-4ddc-b409-7134ff3c332f}" ma:taxonomyMulti="true" ma:sspId="b62ed439-0888-4e77-b5dd-592e4d4f85fe"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ee2a0fe-1226-4a34-9e06-7c398078da57"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5eeb27ec-c89f-4d64-ba30-1abc8b8319c4}" ma:internalName="TaxCatchAll" ma:showField="CatchAllData" ma:web="9ee2a0fe-1226-4a34-9e06-7c398078da5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 de conținut"/>
        <xsd:element ref="dc:title" minOccurs="0" maxOccurs="1" ma:index="4" ma:displayName="Titlu"/>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1A2094C-9D5B-4A75-898A-2FEFD6D6F1DD}">
  <ds:schemaRefs>
    <ds:schemaRef ds:uri="http://schemas.openxmlformats.org/package/2006/metadata/core-properties"/>
    <ds:schemaRef ds:uri="http://purl.org/dc/dcmitype/"/>
    <ds:schemaRef ds:uri="http://purl.org/dc/elements/1.1/"/>
    <ds:schemaRef ds:uri="http://schemas.microsoft.com/office/2006/documentManagement/types"/>
    <ds:schemaRef ds:uri="9ee2a0fe-1226-4a34-9e06-7c398078da57"/>
    <ds:schemaRef ds:uri="http://www.w3.org/XML/1998/namespace"/>
    <ds:schemaRef ds:uri="http://purl.org/dc/terms/"/>
    <ds:schemaRef ds:uri="http://schemas.microsoft.com/office/infopath/2007/PartnerControls"/>
    <ds:schemaRef ds:uri="1f6e3964-c330-437f-9746-f4e74fd478e1"/>
    <ds:schemaRef ds:uri="http://schemas.microsoft.com/office/2006/metadata/properties"/>
  </ds:schemaRefs>
</ds:datastoreItem>
</file>

<file path=customXml/itemProps2.xml><?xml version="1.0" encoding="utf-8"?>
<ds:datastoreItem xmlns:ds="http://schemas.openxmlformats.org/officeDocument/2006/customXml" ds:itemID="{B0847799-3B65-46F4-8BC5-E4663CA02AC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f6e3964-c330-437f-9746-f4e74fd478e1"/>
    <ds:schemaRef ds:uri="9ee2a0fe-1226-4a34-9e06-7c398078da5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919B15D-2285-4658-9A9A-FB480E2C1B2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CIVITTA new</Template>
  <TotalTime>504</TotalTime>
  <Words>2460</Words>
  <Application>Microsoft Office PowerPoint</Application>
  <PresentationFormat>Widescreen</PresentationFormat>
  <Paragraphs>112</Paragraphs>
  <Slides>14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Aptos</vt:lpstr>
      <vt:lpstr>Aptos Display</vt:lpstr>
      <vt:lpstr>Arial</vt:lpstr>
      <vt:lpstr>Calibri</vt:lpstr>
      <vt:lpstr>Symbol</vt:lpstr>
      <vt:lpstr>Wingdings</vt:lpstr>
      <vt:lpstr>Office Theme</vt:lpstr>
      <vt:lpstr>Evaluarea intermediară timpurie a  Programului Regional Sud- Est 2021- 2027</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Regiunea Sud-Est se dezvoltă cu noi!</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Evaluarea intermediară timpurie a  Programului Regional Sud- Est 2021- 2027</dc:title>
  <dc:creator>Miruna Toma</dc:creator>
  <cp:lastModifiedBy>Corina Rosu</cp:lastModifiedBy>
  <cp:revision>8</cp:revision>
  <dcterms:created xsi:type="dcterms:W3CDTF">2025-03-20T13:54:02Z</dcterms:created>
  <dcterms:modified xsi:type="dcterms:W3CDTF">2025-03-25T17:21:43Z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0x01010015DF10022B1E084BA25B07402301E731</vt:lpwstr>
  </property>
  <property fmtid="{D5CDD505-2E9C-101B-9397-08002B2CF9AE}" pid="3" name="MediaServiceImageTags">
    <vt:lpwstr/>
  </property>
</Properties>
</file>